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6" r:id="rId1"/>
  </p:sldMasterIdLst>
  <p:sldIdLst>
    <p:sldId id="256" r:id="rId2"/>
    <p:sldId id="27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8" r:id="rId17"/>
    <p:sldId id="279" r:id="rId18"/>
    <p:sldId id="280" r:id="rId19"/>
    <p:sldId id="270" r:id="rId20"/>
    <p:sldId id="281" r:id="rId21"/>
    <p:sldId id="271" r:id="rId22"/>
    <p:sldId id="282" r:id="rId23"/>
    <p:sldId id="277" r:id="rId24"/>
    <p:sldId id="283" r:id="rId25"/>
    <p:sldId id="273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F3F08-3352-4AFF-8124-63B2D04538E0}" v="143" dt="2024-05-09T04:22:45.8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2" autoAdjust="0"/>
    <p:restoredTop sz="94660"/>
  </p:normalViewPr>
  <p:slideViewPr>
    <p:cSldViewPr snapToGrid="0">
      <p:cViewPr varScale="1">
        <p:scale>
          <a:sx n="94" d="100"/>
          <a:sy n="94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093512-FC74-4448-97AA-2DD3CCC43C41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4AF3EC-B781-423A-91E5-AC4A5A82E9BB}">
      <dgm:prSet/>
      <dgm:spPr/>
      <dgm:t>
        <a:bodyPr/>
        <a:lstStyle/>
        <a:p>
          <a:r>
            <a:rPr lang="en-US" dirty="0"/>
            <a:t>Preprocess Satellite image </a:t>
          </a:r>
        </a:p>
      </dgm:t>
    </dgm:pt>
    <dgm:pt modelId="{A5A554C8-4F77-4E6D-B474-30C2CC7A48E7}" type="parTrans" cxnId="{8ABCDEDE-74A5-46DA-8ACE-068C28AA63B9}">
      <dgm:prSet/>
      <dgm:spPr/>
      <dgm:t>
        <a:bodyPr/>
        <a:lstStyle/>
        <a:p>
          <a:endParaRPr lang="en-US"/>
        </a:p>
      </dgm:t>
    </dgm:pt>
    <dgm:pt modelId="{E15B09FA-B14D-451E-BA60-AD210F835A58}" type="sibTrans" cxnId="{8ABCDEDE-74A5-46DA-8ACE-068C28AA63B9}">
      <dgm:prSet/>
      <dgm:spPr/>
      <dgm:t>
        <a:bodyPr/>
        <a:lstStyle/>
        <a:p>
          <a:endParaRPr lang="en-US"/>
        </a:p>
      </dgm:t>
    </dgm:pt>
    <dgm:pt modelId="{6DFD2FAE-33C4-47E6-A178-BF32C4915140}">
      <dgm:prSet/>
      <dgm:spPr/>
      <dgm:t>
        <a:bodyPr/>
        <a:lstStyle/>
        <a:p>
          <a:r>
            <a:rPr lang="en-US"/>
            <a:t>Extract Features from image</a:t>
          </a:r>
        </a:p>
      </dgm:t>
    </dgm:pt>
    <dgm:pt modelId="{7C395043-66E8-44BA-8AE8-896899F31C2D}" type="parTrans" cxnId="{F22789F3-9321-4B76-8989-D3661F50CC89}">
      <dgm:prSet/>
      <dgm:spPr/>
      <dgm:t>
        <a:bodyPr/>
        <a:lstStyle/>
        <a:p>
          <a:endParaRPr lang="en-US"/>
        </a:p>
      </dgm:t>
    </dgm:pt>
    <dgm:pt modelId="{0DB72342-FD36-497A-A461-ECF439EEDEDD}" type="sibTrans" cxnId="{F22789F3-9321-4B76-8989-D3661F50CC89}">
      <dgm:prSet/>
      <dgm:spPr/>
      <dgm:t>
        <a:bodyPr/>
        <a:lstStyle/>
        <a:p>
          <a:endParaRPr lang="en-US"/>
        </a:p>
      </dgm:t>
    </dgm:pt>
    <dgm:pt modelId="{5B25BEE4-1202-4257-866B-66C166F0FC2E}">
      <dgm:prSet/>
      <dgm:spPr/>
      <dgm:t>
        <a:bodyPr/>
        <a:lstStyle/>
        <a:p>
          <a:r>
            <a:rPr lang="en-US"/>
            <a:t>Training Machine Learning model based on given data </a:t>
          </a:r>
        </a:p>
      </dgm:t>
    </dgm:pt>
    <dgm:pt modelId="{BE4CEE22-B394-46CD-9E09-701C11BFE121}" type="parTrans" cxnId="{FCBC4842-F0B0-41E3-8D94-51C50FB3E931}">
      <dgm:prSet/>
      <dgm:spPr/>
      <dgm:t>
        <a:bodyPr/>
        <a:lstStyle/>
        <a:p>
          <a:endParaRPr lang="en-US"/>
        </a:p>
      </dgm:t>
    </dgm:pt>
    <dgm:pt modelId="{F51573D5-61BF-4387-8892-97D25E63F01F}" type="sibTrans" cxnId="{FCBC4842-F0B0-41E3-8D94-51C50FB3E931}">
      <dgm:prSet/>
      <dgm:spPr/>
      <dgm:t>
        <a:bodyPr/>
        <a:lstStyle/>
        <a:p>
          <a:endParaRPr lang="en-US"/>
        </a:p>
      </dgm:t>
    </dgm:pt>
    <dgm:pt modelId="{62054929-BBEB-40F5-AD8B-95D6D82C68C2}">
      <dgm:prSet/>
      <dgm:spPr/>
      <dgm:t>
        <a:bodyPr/>
        <a:lstStyle/>
        <a:p>
          <a:r>
            <a:rPr lang="en-US"/>
            <a:t>Give new Data to recognize if the area prone to landslide or not</a:t>
          </a:r>
        </a:p>
      </dgm:t>
    </dgm:pt>
    <dgm:pt modelId="{1CC39612-1144-4E41-A714-04E028C7EFB1}" type="parTrans" cxnId="{46707E64-B914-4CA8-993C-CFCE1C698720}">
      <dgm:prSet/>
      <dgm:spPr/>
      <dgm:t>
        <a:bodyPr/>
        <a:lstStyle/>
        <a:p>
          <a:endParaRPr lang="en-US"/>
        </a:p>
      </dgm:t>
    </dgm:pt>
    <dgm:pt modelId="{5CFB214D-3B0F-4DA8-AA56-3D51FEF1C11B}" type="sibTrans" cxnId="{46707E64-B914-4CA8-993C-CFCE1C698720}">
      <dgm:prSet/>
      <dgm:spPr/>
      <dgm:t>
        <a:bodyPr/>
        <a:lstStyle/>
        <a:p>
          <a:endParaRPr lang="en-US"/>
        </a:p>
      </dgm:t>
    </dgm:pt>
    <dgm:pt modelId="{5F43257B-EB41-4FD1-9BC0-65C89A037939}" type="pres">
      <dgm:prSet presAssocID="{0E093512-FC74-4448-97AA-2DD3CCC43C41}" presName="outerComposite" presStyleCnt="0">
        <dgm:presLayoutVars>
          <dgm:chMax val="5"/>
          <dgm:dir/>
          <dgm:resizeHandles val="exact"/>
        </dgm:presLayoutVars>
      </dgm:prSet>
      <dgm:spPr/>
    </dgm:pt>
    <dgm:pt modelId="{776792EA-8B2C-4D8C-BE61-6A1354263034}" type="pres">
      <dgm:prSet presAssocID="{0E093512-FC74-4448-97AA-2DD3CCC43C41}" presName="dummyMaxCanvas" presStyleCnt="0">
        <dgm:presLayoutVars/>
      </dgm:prSet>
      <dgm:spPr/>
    </dgm:pt>
    <dgm:pt modelId="{C1C94B6B-9463-4570-8E1A-0A45A6A141E2}" type="pres">
      <dgm:prSet presAssocID="{0E093512-FC74-4448-97AA-2DD3CCC43C41}" presName="FourNodes_1" presStyleLbl="node1" presStyleIdx="0" presStyleCnt="4">
        <dgm:presLayoutVars>
          <dgm:bulletEnabled val="1"/>
        </dgm:presLayoutVars>
      </dgm:prSet>
      <dgm:spPr/>
    </dgm:pt>
    <dgm:pt modelId="{6B2B764C-EF40-4A96-B47E-42F2E97C5FCD}" type="pres">
      <dgm:prSet presAssocID="{0E093512-FC74-4448-97AA-2DD3CCC43C41}" presName="FourNodes_2" presStyleLbl="node1" presStyleIdx="1" presStyleCnt="4">
        <dgm:presLayoutVars>
          <dgm:bulletEnabled val="1"/>
        </dgm:presLayoutVars>
      </dgm:prSet>
      <dgm:spPr/>
    </dgm:pt>
    <dgm:pt modelId="{1C5A3C01-6A64-4656-B011-A3CCD03994E9}" type="pres">
      <dgm:prSet presAssocID="{0E093512-FC74-4448-97AA-2DD3CCC43C41}" presName="FourNodes_3" presStyleLbl="node1" presStyleIdx="2" presStyleCnt="4">
        <dgm:presLayoutVars>
          <dgm:bulletEnabled val="1"/>
        </dgm:presLayoutVars>
      </dgm:prSet>
      <dgm:spPr/>
    </dgm:pt>
    <dgm:pt modelId="{9A513335-0A36-4712-ACD3-B69D36910255}" type="pres">
      <dgm:prSet presAssocID="{0E093512-FC74-4448-97AA-2DD3CCC43C41}" presName="FourNodes_4" presStyleLbl="node1" presStyleIdx="3" presStyleCnt="4">
        <dgm:presLayoutVars>
          <dgm:bulletEnabled val="1"/>
        </dgm:presLayoutVars>
      </dgm:prSet>
      <dgm:spPr/>
    </dgm:pt>
    <dgm:pt modelId="{F8ED31E1-59BF-488E-A03C-F0717BBDB6D0}" type="pres">
      <dgm:prSet presAssocID="{0E093512-FC74-4448-97AA-2DD3CCC43C41}" presName="FourConn_1-2" presStyleLbl="fgAccFollowNode1" presStyleIdx="0" presStyleCnt="3">
        <dgm:presLayoutVars>
          <dgm:bulletEnabled val="1"/>
        </dgm:presLayoutVars>
      </dgm:prSet>
      <dgm:spPr/>
    </dgm:pt>
    <dgm:pt modelId="{9FFA4D47-C357-4410-B893-1DBE56B5687E}" type="pres">
      <dgm:prSet presAssocID="{0E093512-FC74-4448-97AA-2DD3CCC43C41}" presName="FourConn_2-3" presStyleLbl="fgAccFollowNode1" presStyleIdx="1" presStyleCnt="3">
        <dgm:presLayoutVars>
          <dgm:bulletEnabled val="1"/>
        </dgm:presLayoutVars>
      </dgm:prSet>
      <dgm:spPr/>
    </dgm:pt>
    <dgm:pt modelId="{63DA472A-9AE9-40EE-AFEE-0FF6F0DB83C0}" type="pres">
      <dgm:prSet presAssocID="{0E093512-FC74-4448-97AA-2DD3CCC43C41}" presName="FourConn_3-4" presStyleLbl="fgAccFollowNode1" presStyleIdx="2" presStyleCnt="3">
        <dgm:presLayoutVars>
          <dgm:bulletEnabled val="1"/>
        </dgm:presLayoutVars>
      </dgm:prSet>
      <dgm:spPr/>
    </dgm:pt>
    <dgm:pt modelId="{BFF3FBC8-1BDF-47D7-AD26-BF055F472FB5}" type="pres">
      <dgm:prSet presAssocID="{0E093512-FC74-4448-97AA-2DD3CCC43C41}" presName="FourNodes_1_text" presStyleLbl="node1" presStyleIdx="3" presStyleCnt="4">
        <dgm:presLayoutVars>
          <dgm:bulletEnabled val="1"/>
        </dgm:presLayoutVars>
      </dgm:prSet>
      <dgm:spPr/>
    </dgm:pt>
    <dgm:pt modelId="{06986C17-C038-453E-A17F-9FD768DB6826}" type="pres">
      <dgm:prSet presAssocID="{0E093512-FC74-4448-97AA-2DD3CCC43C41}" presName="FourNodes_2_text" presStyleLbl="node1" presStyleIdx="3" presStyleCnt="4">
        <dgm:presLayoutVars>
          <dgm:bulletEnabled val="1"/>
        </dgm:presLayoutVars>
      </dgm:prSet>
      <dgm:spPr/>
    </dgm:pt>
    <dgm:pt modelId="{3B59F077-7C2C-48DB-B703-0B0F02BA3FF8}" type="pres">
      <dgm:prSet presAssocID="{0E093512-FC74-4448-97AA-2DD3CCC43C41}" presName="FourNodes_3_text" presStyleLbl="node1" presStyleIdx="3" presStyleCnt="4">
        <dgm:presLayoutVars>
          <dgm:bulletEnabled val="1"/>
        </dgm:presLayoutVars>
      </dgm:prSet>
      <dgm:spPr/>
    </dgm:pt>
    <dgm:pt modelId="{C8B11D58-09F9-43EB-81C5-FE699597D3FB}" type="pres">
      <dgm:prSet presAssocID="{0E093512-FC74-4448-97AA-2DD3CCC43C41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EA4FBB04-12EE-41DB-9275-9846F71EB04D}" type="presOf" srcId="{0E093512-FC74-4448-97AA-2DD3CCC43C41}" destId="{5F43257B-EB41-4FD1-9BC0-65C89A037939}" srcOrd="0" destOrd="0" presId="urn:microsoft.com/office/officeart/2005/8/layout/vProcess5"/>
    <dgm:cxn modelId="{27C4B105-0BAB-47E1-830C-42ECA7B98CA2}" type="presOf" srcId="{5B25BEE4-1202-4257-866B-66C166F0FC2E}" destId="{3B59F077-7C2C-48DB-B703-0B0F02BA3FF8}" srcOrd="1" destOrd="0" presId="urn:microsoft.com/office/officeart/2005/8/layout/vProcess5"/>
    <dgm:cxn modelId="{E5A64A35-E4C4-43F8-B587-9B442CFB1A9C}" type="presOf" srcId="{C44AF3EC-B781-423A-91E5-AC4A5A82E9BB}" destId="{C1C94B6B-9463-4570-8E1A-0A45A6A141E2}" srcOrd="0" destOrd="0" presId="urn:microsoft.com/office/officeart/2005/8/layout/vProcess5"/>
    <dgm:cxn modelId="{FCBC4842-F0B0-41E3-8D94-51C50FB3E931}" srcId="{0E093512-FC74-4448-97AA-2DD3CCC43C41}" destId="{5B25BEE4-1202-4257-866B-66C166F0FC2E}" srcOrd="2" destOrd="0" parTransId="{BE4CEE22-B394-46CD-9E09-701C11BFE121}" sibTransId="{F51573D5-61BF-4387-8892-97D25E63F01F}"/>
    <dgm:cxn modelId="{46707E64-B914-4CA8-993C-CFCE1C698720}" srcId="{0E093512-FC74-4448-97AA-2DD3CCC43C41}" destId="{62054929-BBEB-40F5-AD8B-95D6D82C68C2}" srcOrd="3" destOrd="0" parTransId="{1CC39612-1144-4E41-A714-04E028C7EFB1}" sibTransId="{5CFB214D-3B0F-4DA8-AA56-3D51FEF1C11B}"/>
    <dgm:cxn modelId="{D5E1D548-4C26-497C-8536-1203898A5F66}" type="presOf" srcId="{6DFD2FAE-33C4-47E6-A178-BF32C4915140}" destId="{6B2B764C-EF40-4A96-B47E-42F2E97C5FCD}" srcOrd="0" destOrd="0" presId="urn:microsoft.com/office/officeart/2005/8/layout/vProcess5"/>
    <dgm:cxn modelId="{E3BC1A4A-0192-40B7-AE7E-CE088988C95B}" type="presOf" srcId="{6DFD2FAE-33C4-47E6-A178-BF32C4915140}" destId="{06986C17-C038-453E-A17F-9FD768DB6826}" srcOrd="1" destOrd="0" presId="urn:microsoft.com/office/officeart/2005/8/layout/vProcess5"/>
    <dgm:cxn modelId="{4BECBB74-6EAA-4EA8-8FD1-BDD51F5E6138}" type="presOf" srcId="{F51573D5-61BF-4387-8892-97D25E63F01F}" destId="{63DA472A-9AE9-40EE-AFEE-0FF6F0DB83C0}" srcOrd="0" destOrd="0" presId="urn:microsoft.com/office/officeart/2005/8/layout/vProcess5"/>
    <dgm:cxn modelId="{9C13B1AA-1F79-443C-A90E-C8FC8DCD6796}" type="presOf" srcId="{62054929-BBEB-40F5-AD8B-95D6D82C68C2}" destId="{C8B11D58-09F9-43EB-81C5-FE699597D3FB}" srcOrd="1" destOrd="0" presId="urn:microsoft.com/office/officeart/2005/8/layout/vProcess5"/>
    <dgm:cxn modelId="{45E356BE-40F6-4CD6-979B-98E385EB74BF}" type="presOf" srcId="{0DB72342-FD36-497A-A461-ECF439EEDEDD}" destId="{9FFA4D47-C357-4410-B893-1DBE56B5687E}" srcOrd="0" destOrd="0" presId="urn:microsoft.com/office/officeart/2005/8/layout/vProcess5"/>
    <dgm:cxn modelId="{9E195CCB-D9FD-4B78-97ED-6E041D88170A}" type="presOf" srcId="{5B25BEE4-1202-4257-866B-66C166F0FC2E}" destId="{1C5A3C01-6A64-4656-B011-A3CCD03994E9}" srcOrd="0" destOrd="0" presId="urn:microsoft.com/office/officeart/2005/8/layout/vProcess5"/>
    <dgm:cxn modelId="{595443D6-A20C-4260-B869-5B7459A0B1FA}" type="presOf" srcId="{62054929-BBEB-40F5-AD8B-95D6D82C68C2}" destId="{9A513335-0A36-4712-ACD3-B69D36910255}" srcOrd="0" destOrd="0" presId="urn:microsoft.com/office/officeart/2005/8/layout/vProcess5"/>
    <dgm:cxn modelId="{F7D369DA-4437-48C0-864A-E3EB2474AE22}" type="presOf" srcId="{C44AF3EC-B781-423A-91E5-AC4A5A82E9BB}" destId="{BFF3FBC8-1BDF-47D7-AD26-BF055F472FB5}" srcOrd="1" destOrd="0" presId="urn:microsoft.com/office/officeart/2005/8/layout/vProcess5"/>
    <dgm:cxn modelId="{8ABCDEDE-74A5-46DA-8ACE-068C28AA63B9}" srcId="{0E093512-FC74-4448-97AA-2DD3CCC43C41}" destId="{C44AF3EC-B781-423A-91E5-AC4A5A82E9BB}" srcOrd="0" destOrd="0" parTransId="{A5A554C8-4F77-4E6D-B474-30C2CC7A48E7}" sibTransId="{E15B09FA-B14D-451E-BA60-AD210F835A58}"/>
    <dgm:cxn modelId="{F22789F3-9321-4B76-8989-D3661F50CC89}" srcId="{0E093512-FC74-4448-97AA-2DD3CCC43C41}" destId="{6DFD2FAE-33C4-47E6-A178-BF32C4915140}" srcOrd="1" destOrd="0" parTransId="{7C395043-66E8-44BA-8AE8-896899F31C2D}" sibTransId="{0DB72342-FD36-497A-A461-ECF439EEDEDD}"/>
    <dgm:cxn modelId="{D0EA88F7-C82D-4563-B615-B4B8BAC47684}" type="presOf" srcId="{E15B09FA-B14D-451E-BA60-AD210F835A58}" destId="{F8ED31E1-59BF-488E-A03C-F0717BBDB6D0}" srcOrd="0" destOrd="0" presId="urn:microsoft.com/office/officeart/2005/8/layout/vProcess5"/>
    <dgm:cxn modelId="{5625D057-C2AD-4A27-ADC0-81F42F20BE4E}" type="presParOf" srcId="{5F43257B-EB41-4FD1-9BC0-65C89A037939}" destId="{776792EA-8B2C-4D8C-BE61-6A1354263034}" srcOrd="0" destOrd="0" presId="urn:microsoft.com/office/officeart/2005/8/layout/vProcess5"/>
    <dgm:cxn modelId="{AB651EAA-C56E-4843-844E-EED5251B707A}" type="presParOf" srcId="{5F43257B-EB41-4FD1-9BC0-65C89A037939}" destId="{C1C94B6B-9463-4570-8E1A-0A45A6A141E2}" srcOrd="1" destOrd="0" presId="urn:microsoft.com/office/officeart/2005/8/layout/vProcess5"/>
    <dgm:cxn modelId="{162773E6-5556-4FF7-837E-CAA9F68078BB}" type="presParOf" srcId="{5F43257B-EB41-4FD1-9BC0-65C89A037939}" destId="{6B2B764C-EF40-4A96-B47E-42F2E97C5FCD}" srcOrd="2" destOrd="0" presId="urn:microsoft.com/office/officeart/2005/8/layout/vProcess5"/>
    <dgm:cxn modelId="{A48694AC-AD27-440F-A484-64A46E54FEFC}" type="presParOf" srcId="{5F43257B-EB41-4FD1-9BC0-65C89A037939}" destId="{1C5A3C01-6A64-4656-B011-A3CCD03994E9}" srcOrd="3" destOrd="0" presId="urn:microsoft.com/office/officeart/2005/8/layout/vProcess5"/>
    <dgm:cxn modelId="{29719FB2-6525-41EF-B2EF-AAFC3D52B099}" type="presParOf" srcId="{5F43257B-EB41-4FD1-9BC0-65C89A037939}" destId="{9A513335-0A36-4712-ACD3-B69D36910255}" srcOrd="4" destOrd="0" presId="urn:microsoft.com/office/officeart/2005/8/layout/vProcess5"/>
    <dgm:cxn modelId="{AFC8D16E-CEC2-4FE2-9CC2-399BC6BFCC0E}" type="presParOf" srcId="{5F43257B-EB41-4FD1-9BC0-65C89A037939}" destId="{F8ED31E1-59BF-488E-A03C-F0717BBDB6D0}" srcOrd="5" destOrd="0" presId="urn:microsoft.com/office/officeart/2005/8/layout/vProcess5"/>
    <dgm:cxn modelId="{D1F8A878-9E0D-4E80-B1C1-A04F5A14F88C}" type="presParOf" srcId="{5F43257B-EB41-4FD1-9BC0-65C89A037939}" destId="{9FFA4D47-C357-4410-B893-1DBE56B5687E}" srcOrd="6" destOrd="0" presId="urn:microsoft.com/office/officeart/2005/8/layout/vProcess5"/>
    <dgm:cxn modelId="{2F64C5B1-529D-4D9B-BDB1-B882185DF13D}" type="presParOf" srcId="{5F43257B-EB41-4FD1-9BC0-65C89A037939}" destId="{63DA472A-9AE9-40EE-AFEE-0FF6F0DB83C0}" srcOrd="7" destOrd="0" presId="urn:microsoft.com/office/officeart/2005/8/layout/vProcess5"/>
    <dgm:cxn modelId="{1BD965EA-6C05-4DF8-BC62-4271CCA59391}" type="presParOf" srcId="{5F43257B-EB41-4FD1-9BC0-65C89A037939}" destId="{BFF3FBC8-1BDF-47D7-AD26-BF055F472FB5}" srcOrd="8" destOrd="0" presId="urn:microsoft.com/office/officeart/2005/8/layout/vProcess5"/>
    <dgm:cxn modelId="{718D2F1A-9ED4-487B-9508-C3EC0E7B6B8E}" type="presParOf" srcId="{5F43257B-EB41-4FD1-9BC0-65C89A037939}" destId="{06986C17-C038-453E-A17F-9FD768DB6826}" srcOrd="9" destOrd="0" presId="urn:microsoft.com/office/officeart/2005/8/layout/vProcess5"/>
    <dgm:cxn modelId="{19F2BCC3-39D8-45A6-8DDE-936379673109}" type="presParOf" srcId="{5F43257B-EB41-4FD1-9BC0-65C89A037939}" destId="{3B59F077-7C2C-48DB-B703-0B0F02BA3FF8}" srcOrd="10" destOrd="0" presId="urn:microsoft.com/office/officeart/2005/8/layout/vProcess5"/>
    <dgm:cxn modelId="{A3F63FE2-A471-4BA2-ADF6-8BB29134AFA5}" type="presParOf" srcId="{5F43257B-EB41-4FD1-9BC0-65C89A037939}" destId="{C8B11D58-09F9-43EB-81C5-FE699597D3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8B8F52-76DE-481F-BA6B-E296EB534439}" type="doc">
      <dgm:prSet loTypeId="urn:microsoft.com/office/officeart/2005/8/layout/vProcess5" loCatId="process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83980DC-8DB3-49E8-80C2-2C548C21FAE7}">
      <dgm:prSet/>
      <dgm:spPr/>
      <dgm:t>
        <a:bodyPr/>
        <a:lstStyle/>
        <a:p>
          <a:r>
            <a:rPr lang="en-US"/>
            <a:t>encoder receives the input image </a:t>
          </a:r>
        </a:p>
      </dgm:t>
    </dgm:pt>
    <dgm:pt modelId="{ABBEA531-A948-4305-AEAF-6EFF3230BDE4}" type="parTrans" cxnId="{724CFB5D-5A5E-4762-8D92-D38FC2D8CA7D}">
      <dgm:prSet/>
      <dgm:spPr/>
      <dgm:t>
        <a:bodyPr/>
        <a:lstStyle/>
        <a:p>
          <a:endParaRPr lang="en-US"/>
        </a:p>
      </dgm:t>
    </dgm:pt>
    <dgm:pt modelId="{F8569150-95E3-42DA-B0C0-88B758ECABA6}" type="sibTrans" cxnId="{724CFB5D-5A5E-4762-8D92-D38FC2D8CA7D}">
      <dgm:prSet/>
      <dgm:spPr/>
      <dgm:t>
        <a:bodyPr/>
        <a:lstStyle/>
        <a:p>
          <a:endParaRPr lang="en-US"/>
        </a:p>
      </dgm:t>
    </dgm:pt>
    <dgm:pt modelId="{F925B2E1-59AE-40D4-A34F-6B437EF81790}">
      <dgm:prSet/>
      <dgm:spPr/>
      <dgm:t>
        <a:bodyPr/>
        <a:lstStyle/>
        <a:p>
          <a:r>
            <a:rPr lang="en-US"/>
            <a:t>extracts useful features from that image</a:t>
          </a:r>
        </a:p>
      </dgm:t>
    </dgm:pt>
    <dgm:pt modelId="{5EBE9875-AA0D-4106-89DD-F01069DBBEDD}" type="parTrans" cxnId="{47849BD3-B565-4457-853D-2CA3DBAFEFB5}">
      <dgm:prSet/>
      <dgm:spPr/>
      <dgm:t>
        <a:bodyPr/>
        <a:lstStyle/>
        <a:p>
          <a:endParaRPr lang="en-US"/>
        </a:p>
      </dgm:t>
    </dgm:pt>
    <dgm:pt modelId="{E99130A1-2600-47EE-95E2-B906977C0D55}" type="sibTrans" cxnId="{47849BD3-B565-4457-853D-2CA3DBAFEFB5}">
      <dgm:prSet/>
      <dgm:spPr/>
      <dgm:t>
        <a:bodyPr/>
        <a:lstStyle/>
        <a:p>
          <a:endParaRPr lang="en-US"/>
        </a:p>
      </dgm:t>
    </dgm:pt>
    <dgm:pt modelId="{46AEC6E5-5B05-49DD-BE01-DB8BA07BD62B}">
      <dgm:prSet/>
      <dgm:spPr/>
      <dgm:t>
        <a:bodyPr/>
        <a:lstStyle/>
        <a:p>
          <a:r>
            <a:rPr lang="en-US"/>
            <a:t>decoder then up samples the features</a:t>
          </a:r>
        </a:p>
      </dgm:t>
    </dgm:pt>
    <dgm:pt modelId="{1CBDAF95-F9BC-4130-BED5-E62F06BA34B5}" type="parTrans" cxnId="{4433B358-FD1B-448E-91D5-CC3E387FD96E}">
      <dgm:prSet/>
      <dgm:spPr/>
      <dgm:t>
        <a:bodyPr/>
        <a:lstStyle/>
        <a:p>
          <a:endParaRPr lang="en-US"/>
        </a:p>
      </dgm:t>
    </dgm:pt>
    <dgm:pt modelId="{6E0B8E28-35C8-4C87-A665-EA0DF218EE11}" type="sibTrans" cxnId="{4433B358-FD1B-448E-91D5-CC3E387FD96E}">
      <dgm:prSet/>
      <dgm:spPr/>
      <dgm:t>
        <a:bodyPr/>
        <a:lstStyle/>
        <a:p>
          <a:endParaRPr lang="en-US"/>
        </a:p>
      </dgm:t>
    </dgm:pt>
    <dgm:pt modelId="{9BD44B29-963A-47E4-BFDC-FD40BE2A16B2}">
      <dgm:prSet/>
      <dgm:spPr/>
      <dgm:t>
        <a:bodyPr/>
        <a:lstStyle/>
        <a:p>
          <a:r>
            <a:rPr lang="en-US"/>
            <a:t>we get a segmentation mask</a:t>
          </a:r>
        </a:p>
      </dgm:t>
    </dgm:pt>
    <dgm:pt modelId="{C0DFFF69-CA30-4566-B6C7-EB303B3275EF}" type="parTrans" cxnId="{B412EC36-94C5-42CB-A58D-02FC43901CA0}">
      <dgm:prSet/>
      <dgm:spPr/>
      <dgm:t>
        <a:bodyPr/>
        <a:lstStyle/>
        <a:p>
          <a:endParaRPr lang="en-US"/>
        </a:p>
      </dgm:t>
    </dgm:pt>
    <dgm:pt modelId="{39FFB38C-B007-4EC7-9829-7F74CE3B9395}" type="sibTrans" cxnId="{B412EC36-94C5-42CB-A58D-02FC43901CA0}">
      <dgm:prSet/>
      <dgm:spPr/>
      <dgm:t>
        <a:bodyPr/>
        <a:lstStyle/>
        <a:p>
          <a:endParaRPr lang="en-US"/>
        </a:p>
      </dgm:t>
    </dgm:pt>
    <dgm:pt modelId="{F8C172F1-1D28-4161-B308-10BA1BE8D183}" type="pres">
      <dgm:prSet presAssocID="{C98B8F52-76DE-481F-BA6B-E296EB534439}" presName="outerComposite" presStyleCnt="0">
        <dgm:presLayoutVars>
          <dgm:chMax val="5"/>
          <dgm:dir/>
          <dgm:resizeHandles val="exact"/>
        </dgm:presLayoutVars>
      </dgm:prSet>
      <dgm:spPr/>
    </dgm:pt>
    <dgm:pt modelId="{7004E59B-21C7-4A91-9A44-01037D1699AE}" type="pres">
      <dgm:prSet presAssocID="{C98B8F52-76DE-481F-BA6B-E296EB534439}" presName="dummyMaxCanvas" presStyleCnt="0">
        <dgm:presLayoutVars/>
      </dgm:prSet>
      <dgm:spPr/>
    </dgm:pt>
    <dgm:pt modelId="{8269608E-1C48-442A-9A45-8A0D3E8EDCB6}" type="pres">
      <dgm:prSet presAssocID="{C98B8F52-76DE-481F-BA6B-E296EB534439}" presName="FourNodes_1" presStyleLbl="node1" presStyleIdx="0" presStyleCnt="4">
        <dgm:presLayoutVars>
          <dgm:bulletEnabled val="1"/>
        </dgm:presLayoutVars>
      </dgm:prSet>
      <dgm:spPr/>
    </dgm:pt>
    <dgm:pt modelId="{F4E6FD93-F362-4B30-9F08-24B77B07E734}" type="pres">
      <dgm:prSet presAssocID="{C98B8F52-76DE-481F-BA6B-E296EB534439}" presName="FourNodes_2" presStyleLbl="node1" presStyleIdx="1" presStyleCnt="4">
        <dgm:presLayoutVars>
          <dgm:bulletEnabled val="1"/>
        </dgm:presLayoutVars>
      </dgm:prSet>
      <dgm:spPr/>
    </dgm:pt>
    <dgm:pt modelId="{0FA9C158-586D-4999-9A00-0FF681B83DEB}" type="pres">
      <dgm:prSet presAssocID="{C98B8F52-76DE-481F-BA6B-E296EB534439}" presName="FourNodes_3" presStyleLbl="node1" presStyleIdx="2" presStyleCnt="4">
        <dgm:presLayoutVars>
          <dgm:bulletEnabled val="1"/>
        </dgm:presLayoutVars>
      </dgm:prSet>
      <dgm:spPr/>
    </dgm:pt>
    <dgm:pt modelId="{15590032-7B92-4502-BEC5-719887C0AA4C}" type="pres">
      <dgm:prSet presAssocID="{C98B8F52-76DE-481F-BA6B-E296EB534439}" presName="FourNodes_4" presStyleLbl="node1" presStyleIdx="3" presStyleCnt="4">
        <dgm:presLayoutVars>
          <dgm:bulletEnabled val="1"/>
        </dgm:presLayoutVars>
      </dgm:prSet>
      <dgm:spPr/>
    </dgm:pt>
    <dgm:pt modelId="{37DB1ABB-05C1-4427-8B1C-672D26492C49}" type="pres">
      <dgm:prSet presAssocID="{C98B8F52-76DE-481F-BA6B-E296EB534439}" presName="FourConn_1-2" presStyleLbl="fgAccFollowNode1" presStyleIdx="0" presStyleCnt="3">
        <dgm:presLayoutVars>
          <dgm:bulletEnabled val="1"/>
        </dgm:presLayoutVars>
      </dgm:prSet>
      <dgm:spPr/>
    </dgm:pt>
    <dgm:pt modelId="{55969E2A-85A0-48CC-9A9F-9A1F2AA2D275}" type="pres">
      <dgm:prSet presAssocID="{C98B8F52-76DE-481F-BA6B-E296EB534439}" presName="FourConn_2-3" presStyleLbl="fgAccFollowNode1" presStyleIdx="1" presStyleCnt="3">
        <dgm:presLayoutVars>
          <dgm:bulletEnabled val="1"/>
        </dgm:presLayoutVars>
      </dgm:prSet>
      <dgm:spPr/>
    </dgm:pt>
    <dgm:pt modelId="{F1E4065C-F1FC-4476-BDD0-9DB8544A6381}" type="pres">
      <dgm:prSet presAssocID="{C98B8F52-76DE-481F-BA6B-E296EB534439}" presName="FourConn_3-4" presStyleLbl="fgAccFollowNode1" presStyleIdx="2" presStyleCnt="3">
        <dgm:presLayoutVars>
          <dgm:bulletEnabled val="1"/>
        </dgm:presLayoutVars>
      </dgm:prSet>
      <dgm:spPr/>
    </dgm:pt>
    <dgm:pt modelId="{CA2CAE64-5A4B-4526-85A8-0D7847538AF6}" type="pres">
      <dgm:prSet presAssocID="{C98B8F52-76DE-481F-BA6B-E296EB534439}" presName="FourNodes_1_text" presStyleLbl="node1" presStyleIdx="3" presStyleCnt="4">
        <dgm:presLayoutVars>
          <dgm:bulletEnabled val="1"/>
        </dgm:presLayoutVars>
      </dgm:prSet>
      <dgm:spPr/>
    </dgm:pt>
    <dgm:pt modelId="{77C14CC2-DECE-42FE-8428-0B2A9A3A8173}" type="pres">
      <dgm:prSet presAssocID="{C98B8F52-76DE-481F-BA6B-E296EB534439}" presName="FourNodes_2_text" presStyleLbl="node1" presStyleIdx="3" presStyleCnt="4">
        <dgm:presLayoutVars>
          <dgm:bulletEnabled val="1"/>
        </dgm:presLayoutVars>
      </dgm:prSet>
      <dgm:spPr/>
    </dgm:pt>
    <dgm:pt modelId="{2C39F36F-07D3-464B-9402-21BBC8A8C2C6}" type="pres">
      <dgm:prSet presAssocID="{C98B8F52-76DE-481F-BA6B-E296EB534439}" presName="FourNodes_3_text" presStyleLbl="node1" presStyleIdx="3" presStyleCnt="4">
        <dgm:presLayoutVars>
          <dgm:bulletEnabled val="1"/>
        </dgm:presLayoutVars>
      </dgm:prSet>
      <dgm:spPr/>
    </dgm:pt>
    <dgm:pt modelId="{B6271698-F5CA-44F1-BB91-E13BFCD4B9DA}" type="pres">
      <dgm:prSet presAssocID="{C98B8F52-76DE-481F-BA6B-E296EB534439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58CD100-CFEE-4654-90B4-0ACEFC0E6766}" type="presOf" srcId="{E99130A1-2600-47EE-95E2-B906977C0D55}" destId="{55969E2A-85A0-48CC-9A9F-9A1F2AA2D275}" srcOrd="0" destOrd="0" presId="urn:microsoft.com/office/officeart/2005/8/layout/vProcess5"/>
    <dgm:cxn modelId="{4F8E9107-6911-4989-B36F-B2A6BAC865F2}" type="presOf" srcId="{F83980DC-8DB3-49E8-80C2-2C548C21FAE7}" destId="{CA2CAE64-5A4B-4526-85A8-0D7847538AF6}" srcOrd="1" destOrd="0" presId="urn:microsoft.com/office/officeart/2005/8/layout/vProcess5"/>
    <dgm:cxn modelId="{4DFD5A25-7335-43EB-BC5F-C04500A465B1}" type="presOf" srcId="{F8569150-95E3-42DA-B0C0-88B758ECABA6}" destId="{37DB1ABB-05C1-4427-8B1C-672D26492C49}" srcOrd="0" destOrd="0" presId="urn:microsoft.com/office/officeart/2005/8/layout/vProcess5"/>
    <dgm:cxn modelId="{B412EC36-94C5-42CB-A58D-02FC43901CA0}" srcId="{C98B8F52-76DE-481F-BA6B-E296EB534439}" destId="{9BD44B29-963A-47E4-BFDC-FD40BE2A16B2}" srcOrd="3" destOrd="0" parTransId="{C0DFFF69-CA30-4566-B6C7-EB303B3275EF}" sibTransId="{39FFB38C-B007-4EC7-9829-7F74CE3B9395}"/>
    <dgm:cxn modelId="{724CFB5D-5A5E-4762-8D92-D38FC2D8CA7D}" srcId="{C98B8F52-76DE-481F-BA6B-E296EB534439}" destId="{F83980DC-8DB3-49E8-80C2-2C548C21FAE7}" srcOrd="0" destOrd="0" parTransId="{ABBEA531-A948-4305-AEAF-6EFF3230BDE4}" sibTransId="{F8569150-95E3-42DA-B0C0-88B758ECABA6}"/>
    <dgm:cxn modelId="{4058185E-CF1F-4E33-9746-9297CF521F28}" type="presOf" srcId="{C98B8F52-76DE-481F-BA6B-E296EB534439}" destId="{F8C172F1-1D28-4161-B308-10BA1BE8D183}" srcOrd="0" destOrd="0" presId="urn:microsoft.com/office/officeart/2005/8/layout/vProcess5"/>
    <dgm:cxn modelId="{178DDE68-2242-41A7-9409-66ADD449D3A1}" type="presOf" srcId="{9BD44B29-963A-47E4-BFDC-FD40BE2A16B2}" destId="{15590032-7B92-4502-BEC5-719887C0AA4C}" srcOrd="0" destOrd="0" presId="urn:microsoft.com/office/officeart/2005/8/layout/vProcess5"/>
    <dgm:cxn modelId="{430D7851-4E15-4A4C-8EAC-2BC50EADED61}" type="presOf" srcId="{F925B2E1-59AE-40D4-A34F-6B437EF81790}" destId="{77C14CC2-DECE-42FE-8428-0B2A9A3A8173}" srcOrd="1" destOrd="0" presId="urn:microsoft.com/office/officeart/2005/8/layout/vProcess5"/>
    <dgm:cxn modelId="{4433B358-FD1B-448E-91D5-CC3E387FD96E}" srcId="{C98B8F52-76DE-481F-BA6B-E296EB534439}" destId="{46AEC6E5-5B05-49DD-BE01-DB8BA07BD62B}" srcOrd="2" destOrd="0" parTransId="{1CBDAF95-F9BC-4130-BED5-E62F06BA34B5}" sibTransId="{6E0B8E28-35C8-4C87-A665-EA0DF218EE11}"/>
    <dgm:cxn modelId="{44A3B07C-5159-43C2-83D7-47897B1B603B}" type="presOf" srcId="{46AEC6E5-5B05-49DD-BE01-DB8BA07BD62B}" destId="{2C39F36F-07D3-464B-9402-21BBC8A8C2C6}" srcOrd="1" destOrd="0" presId="urn:microsoft.com/office/officeart/2005/8/layout/vProcess5"/>
    <dgm:cxn modelId="{5B44D0AB-288B-471A-9462-A0D0F50940C4}" type="presOf" srcId="{6E0B8E28-35C8-4C87-A665-EA0DF218EE11}" destId="{F1E4065C-F1FC-4476-BDD0-9DB8544A6381}" srcOrd="0" destOrd="0" presId="urn:microsoft.com/office/officeart/2005/8/layout/vProcess5"/>
    <dgm:cxn modelId="{531C8FB1-F27B-4011-B49B-3C0D494E2FD1}" type="presOf" srcId="{F925B2E1-59AE-40D4-A34F-6B437EF81790}" destId="{F4E6FD93-F362-4B30-9F08-24B77B07E734}" srcOrd="0" destOrd="0" presId="urn:microsoft.com/office/officeart/2005/8/layout/vProcess5"/>
    <dgm:cxn modelId="{85BE92BB-83F6-4349-8675-2EDFFC7BC7C9}" type="presOf" srcId="{46AEC6E5-5B05-49DD-BE01-DB8BA07BD62B}" destId="{0FA9C158-586D-4999-9A00-0FF681B83DEB}" srcOrd="0" destOrd="0" presId="urn:microsoft.com/office/officeart/2005/8/layout/vProcess5"/>
    <dgm:cxn modelId="{47849BD3-B565-4457-853D-2CA3DBAFEFB5}" srcId="{C98B8F52-76DE-481F-BA6B-E296EB534439}" destId="{F925B2E1-59AE-40D4-A34F-6B437EF81790}" srcOrd="1" destOrd="0" parTransId="{5EBE9875-AA0D-4106-89DD-F01069DBBEDD}" sibTransId="{E99130A1-2600-47EE-95E2-B906977C0D55}"/>
    <dgm:cxn modelId="{B24B46D6-65DF-49D2-8705-0284F13B80B5}" type="presOf" srcId="{F83980DC-8DB3-49E8-80C2-2C548C21FAE7}" destId="{8269608E-1C48-442A-9A45-8A0D3E8EDCB6}" srcOrd="0" destOrd="0" presId="urn:microsoft.com/office/officeart/2005/8/layout/vProcess5"/>
    <dgm:cxn modelId="{92BFD2E0-55FA-4E54-81D9-935B7544E773}" type="presOf" srcId="{9BD44B29-963A-47E4-BFDC-FD40BE2A16B2}" destId="{B6271698-F5CA-44F1-BB91-E13BFCD4B9DA}" srcOrd="1" destOrd="0" presId="urn:microsoft.com/office/officeart/2005/8/layout/vProcess5"/>
    <dgm:cxn modelId="{EF003AD5-9C08-4F42-8F04-4E5901B8ED20}" type="presParOf" srcId="{F8C172F1-1D28-4161-B308-10BA1BE8D183}" destId="{7004E59B-21C7-4A91-9A44-01037D1699AE}" srcOrd="0" destOrd="0" presId="urn:microsoft.com/office/officeart/2005/8/layout/vProcess5"/>
    <dgm:cxn modelId="{39B0504A-C139-47D4-AF09-22659FDA52E3}" type="presParOf" srcId="{F8C172F1-1D28-4161-B308-10BA1BE8D183}" destId="{8269608E-1C48-442A-9A45-8A0D3E8EDCB6}" srcOrd="1" destOrd="0" presId="urn:microsoft.com/office/officeart/2005/8/layout/vProcess5"/>
    <dgm:cxn modelId="{C06B81FC-29C5-424B-8E5C-FAA9792A8C2D}" type="presParOf" srcId="{F8C172F1-1D28-4161-B308-10BA1BE8D183}" destId="{F4E6FD93-F362-4B30-9F08-24B77B07E734}" srcOrd="2" destOrd="0" presId="urn:microsoft.com/office/officeart/2005/8/layout/vProcess5"/>
    <dgm:cxn modelId="{B4709B7F-8250-4B24-A1D0-FEC650C5B620}" type="presParOf" srcId="{F8C172F1-1D28-4161-B308-10BA1BE8D183}" destId="{0FA9C158-586D-4999-9A00-0FF681B83DEB}" srcOrd="3" destOrd="0" presId="urn:microsoft.com/office/officeart/2005/8/layout/vProcess5"/>
    <dgm:cxn modelId="{2F7B1B41-B0C5-4C79-A18E-33DF171E45AD}" type="presParOf" srcId="{F8C172F1-1D28-4161-B308-10BA1BE8D183}" destId="{15590032-7B92-4502-BEC5-719887C0AA4C}" srcOrd="4" destOrd="0" presId="urn:microsoft.com/office/officeart/2005/8/layout/vProcess5"/>
    <dgm:cxn modelId="{51D0C636-C7A2-4427-902E-2841D9A9DD93}" type="presParOf" srcId="{F8C172F1-1D28-4161-B308-10BA1BE8D183}" destId="{37DB1ABB-05C1-4427-8B1C-672D26492C49}" srcOrd="5" destOrd="0" presId="urn:microsoft.com/office/officeart/2005/8/layout/vProcess5"/>
    <dgm:cxn modelId="{DD0628BA-F44B-45FF-8BC9-7AEDD2CD491E}" type="presParOf" srcId="{F8C172F1-1D28-4161-B308-10BA1BE8D183}" destId="{55969E2A-85A0-48CC-9A9F-9A1F2AA2D275}" srcOrd="6" destOrd="0" presId="urn:microsoft.com/office/officeart/2005/8/layout/vProcess5"/>
    <dgm:cxn modelId="{7913FE3F-4A56-4E7A-9284-0B2FEDC53A40}" type="presParOf" srcId="{F8C172F1-1D28-4161-B308-10BA1BE8D183}" destId="{F1E4065C-F1FC-4476-BDD0-9DB8544A6381}" srcOrd="7" destOrd="0" presId="urn:microsoft.com/office/officeart/2005/8/layout/vProcess5"/>
    <dgm:cxn modelId="{70A07443-15EA-49E3-9ADB-2D322B0BFB0F}" type="presParOf" srcId="{F8C172F1-1D28-4161-B308-10BA1BE8D183}" destId="{CA2CAE64-5A4B-4526-85A8-0D7847538AF6}" srcOrd="8" destOrd="0" presId="urn:microsoft.com/office/officeart/2005/8/layout/vProcess5"/>
    <dgm:cxn modelId="{B144047D-060F-4860-A23E-414CE8718EB5}" type="presParOf" srcId="{F8C172F1-1D28-4161-B308-10BA1BE8D183}" destId="{77C14CC2-DECE-42FE-8428-0B2A9A3A8173}" srcOrd="9" destOrd="0" presId="urn:microsoft.com/office/officeart/2005/8/layout/vProcess5"/>
    <dgm:cxn modelId="{D678543A-8B23-4683-83C2-A18C7FFF2CEF}" type="presParOf" srcId="{F8C172F1-1D28-4161-B308-10BA1BE8D183}" destId="{2C39F36F-07D3-464B-9402-21BBC8A8C2C6}" srcOrd="10" destOrd="0" presId="urn:microsoft.com/office/officeart/2005/8/layout/vProcess5"/>
    <dgm:cxn modelId="{9CD23108-84E9-4C24-BD3C-74F0BBEF215A}" type="presParOf" srcId="{F8C172F1-1D28-4161-B308-10BA1BE8D183}" destId="{B6271698-F5CA-44F1-BB91-E13BFCD4B9D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94B6B-9463-4570-8E1A-0A45A6A141E2}">
      <dsp:nvSpPr>
        <dsp:cNvPr id="0" name=""/>
        <dsp:cNvSpPr/>
      </dsp:nvSpPr>
      <dsp:spPr>
        <a:xfrm>
          <a:off x="0" y="0"/>
          <a:ext cx="3802772" cy="8853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Preprocess Satellite image </a:t>
          </a:r>
        </a:p>
      </dsp:txBody>
      <dsp:txXfrm>
        <a:off x="25930" y="25930"/>
        <a:ext cx="2772648" cy="833447"/>
      </dsp:txXfrm>
    </dsp:sp>
    <dsp:sp modelId="{6B2B764C-EF40-4A96-B47E-42F2E97C5FCD}">
      <dsp:nvSpPr>
        <dsp:cNvPr id="0" name=""/>
        <dsp:cNvSpPr/>
      </dsp:nvSpPr>
      <dsp:spPr>
        <a:xfrm>
          <a:off x="318482" y="1046272"/>
          <a:ext cx="3802772" cy="8853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Extract Features from image</a:t>
          </a:r>
        </a:p>
      </dsp:txBody>
      <dsp:txXfrm>
        <a:off x="344412" y="1072202"/>
        <a:ext cx="2856980" cy="833447"/>
      </dsp:txXfrm>
    </dsp:sp>
    <dsp:sp modelId="{1C5A3C01-6A64-4656-B011-A3CCD03994E9}">
      <dsp:nvSpPr>
        <dsp:cNvPr id="0" name=""/>
        <dsp:cNvSpPr/>
      </dsp:nvSpPr>
      <dsp:spPr>
        <a:xfrm>
          <a:off x="632210" y="2092545"/>
          <a:ext cx="3802772" cy="8853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Training Machine Learning model based on given data </a:t>
          </a:r>
        </a:p>
      </dsp:txBody>
      <dsp:txXfrm>
        <a:off x="658140" y="2118475"/>
        <a:ext cx="2861734" cy="833447"/>
      </dsp:txXfrm>
    </dsp:sp>
    <dsp:sp modelId="{9A513335-0A36-4712-ACD3-B69D36910255}">
      <dsp:nvSpPr>
        <dsp:cNvPr id="0" name=""/>
        <dsp:cNvSpPr/>
      </dsp:nvSpPr>
      <dsp:spPr>
        <a:xfrm>
          <a:off x="950693" y="3138817"/>
          <a:ext cx="3802772" cy="8853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Give new Data to recognize if the area prone to landslide or not</a:t>
          </a:r>
        </a:p>
      </dsp:txBody>
      <dsp:txXfrm>
        <a:off x="976623" y="3164747"/>
        <a:ext cx="2856980" cy="833447"/>
      </dsp:txXfrm>
    </dsp:sp>
    <dsp:sp modelId="{F8ED31E1-59BF-488E-A03C-F0717BBDB6D0}">
      <dsp:nvSpPr>
        <dsp:cNvPr id="0" name=""/>
        <dsp:cNvSpPr/>
      </dsp:nvSpPr>
      <dsp:spPr>
        <a:xfrm>
          <a:off x="3227322" y="678065"/>
          <a:ext cx="575449" cy="5754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356798" y="678065"/>
        <a:ext cx="316497" cy="433025"/>
      </dsp:txXfrm>
    </dsp:sp>
    <dsp:sp modelId="{9FFA4D47-C357-4410-B893-1DBE56B5687E}">
      <dsp:nvSpPr>
        <dsp:cNvPr id="0" name=""/>
        <dsp:cNvSpPr/>
      </dsp:nvSpPr>
      <dsp:spPr>
        <a:xfrm>
          <a:off x="3545805" y="1724337"/>
          <a:ext cx="575449" cy="5754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675281" y="1724337"/>
        <a:ext cx="316497" cy="433025"/>
      </dsp:txXfrm>
    </dsp:sp>
    <dsp:sp modelId="{63DA472A-9AE9-40EE-AFEE-0FF6F0DB83C0}">
      <dsp:nvSpPr>
        <dsp:cNvPr id="0" name=""/>
        <dsp:cNvSpPr/>
      </dsp:nvSpPr>
      <dsp:spPr>
        <a:xfrm>
          <a:off x="3859533" y="2770610"/>
          <a:ext cx="575449" cy="575449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989009" y="2770610"/>
        <a:ext cx="316497" cy="43302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69608E-1C48-442A-9A45-8A0D3E8EDCB6}">
      <dsp:nvSpPr>
        <dsp:cNvPr id="0" name=""/>
        <dsp:cNvSpPr/>
      </dsp:nvSpPr>
      <dsp:spPr>
        <a:xfrm>
          <a:off x="0" y="0"/>
          <a:ext cx="3182111" cy="84790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encoder receives the input image </a:t>
          </a:r>
        </a:p>
      </dsp:txBody>
      <dsp:txXfrm>
        <a:off x="24834" y="24834"/>
        <a:ext cx="2195508" cy="798236"/>
      </dsp:txXfrm>
    </dsp:sp>
    <dsp:sp modelId="{F4E6FD93-F362-4B30-9F08-24B77B07E734}">
      <dsp:nvSpPr>
        <dsp:cNvPr id="0" name=""/>
        <dsp:cNvSpPr/>
      </dsp:nvSpPr>
      <dsp:spPr>
        <a:xfrm>
          <a:off x="266501" y="1002069"/>
          <a:ext cx="3182111" cy="847904"/>
        </a:xfrm>
        <a:prstGeom prst="roundRect">
          <a:avLst>
            <a:gd name="adj" fmla="val 10000"/>
          </a:avLst>
        </a:prstGeom>
        <a:solidFill>
          <a:schemeClr val="accent5">
            <a:hueOff val="613786"/>
            <a:satOff val="10227"/>
            <a:lumOff val="-50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extracts useful features from that image</a:t>
          </a:r>
        </a:p>
      </dsp:txBody>
      <dsp:txXfrm>
        <a:off x="291335" y="1026903"/>
        <a:ext cx="2314803" cy="798236"/>
      </dsp:txXfrm>
    </dsp:sp>
    <dsp:sp modelId="{0FA9C158-586D-4999-9A00-0FF681B83DEB}">
      <dsp:nvSpPr>
        <dsp:cNvPr id="0" name=""/>
        <dsp:cNvSpPr/>
      </dsp:nvSpPr>
      <dsp:spPr>
        <a:xfrm>
          <a:off x="529025" y="2004138"/>
          <a:ext cx="3182111" cy="847904"/>
        </a:xfrm>
        <a:prstGeom prst="roundRect">
          <a:avLst>
            <a:gd name="adj" fmla="val 10000"/>
          </a:avLst>
        </a:prstGeom>
        <a:solidFill>
          <a:schemeClr val="accent5">
            <a:hueOff val="1227572"/>
            <a:satOff val="20453"/>
            <a:lumOff val="-1006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decoder then up samples the features</a:t>
          </a:r>
        </a:p>
      </dsp:txBody>
      <dsp:txXfrm>
        <a:off x="553859" y="2028972"/>
        <a:ext cx="2318781" cy="798236"/>
      </dsp:txXfrm>
    </dsp:sp>
    <dsp:sp modelId="{15590032-7B92-4502-BEC5-719887C0AA4C}">
      <dsp:nvSpPr>
        <dsp:cNvPr id="0" name=""/>
        <dsp:cNvSpPr/>
      </dsp:nvSpPr>
      <dsp:spPr>
        <a:xfrm>
          <a:off x="795527" y="3006207"/>
          <a:ext cx="3182111" cy="847904"/>
        </a:xfrm>
        <a:prstGeom prst="roundRect">
          <a:avLst>
            <a:gd name="adj" fmla="val 10000"/>
          </a:avLst>
        </a:prstGeom>
        <a:solidFill>
          <a:schemeClr val="accent5">
            <a:hueOff val="1841358"/>
            <a:satOff val="30680"/>
            <a:lumOff val="-1510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we get a segmentation mask</a:t>
          </a:r>
        </a:p>
      </dsp:txBody>
      <dsp:txXfrm>
        <a:off x="820361" y="3031041"/>
        <a:ext cx="2314803" cy="798236"/>
      </dsp:txXfrm>
    </dsp:sp>
    <dsp:sp modelId="{37DB1ABB-05C1-4427-8B1C-672D26492C49}">
      <dsp:nvSpPr>
        <dsp:cNvPr id="0" name=""/>
        <dsp:cNvSpPr/>
      </dsp:nvSpPr>
      <dsp:spPr>
        <a:xfrm>
          <a:off x="2630973" y="649417"/>
          <a:ext cx="551138" cy="551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2754979" y="649417"/>
        <a:ext cx="303126" cy="414731"/>
      </dsp:txXfrm>
    </dsp:sp>
    <dsp:sp modelId="{55969E2A-85A0-48CC-9A9F-9A1F2AA2D275}">
      <dsp:nvSpPr>
        <dsp:cNvPr id="0" name=""/>
        <dsp:cNvSpPr/>
      </dsp:nvSpPr>
      <dsp:spPr>
        <a:xfrm>
          <a:off x="2897474" y="1651486"/>
          <a:ext cx="551138" cy="551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416231"/>
            <a:satOff val="-1562"/>
            <a:lumOff val="-7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021480" y="1651486"/>
        <a:ext cx="303126" cy="414731"/>
      </dsp:txXfrm>
    </dsp:sp>
    <dsp:sp modelId="{F1E4065C-F1FC-4476-BDD0-9DB8544A6381}">
      <dsp:nvSpPr>
        <dsp:cNvPr id="0" name=""/>
        <dsp:cNvSpPr/>
      </dsp:nvSpPr>
      <dsp:spPr>
        <a:xfrm>
          <a:off x="3159999" y="2653556"/>
          <a:ext cx="551138" cy="551138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2832462"/>
            <a:satOff val="-3124"/>
            <a:lumOff val="-15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3284005" y="2653556"/>
        <a:ext cx="303126" cy="4147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41EE12-F28E-4B03-A404-A8FCAE0F6316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54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6549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989806E-8E94-473C-AEE7-BE6F15F8553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94928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989806E-8E94-473C-AEE7-BE6F15F8553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5731074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989806E-8E94-473C-AEE7-BE6F15F8553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8359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8524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43339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8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6ADDCAE-6443-42C3-9C19-F95985500186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9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5/10/2024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592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217A73C3-B243-44D3-809D-EF8FDFBD85D4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1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842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9576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5/10/2024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41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5/10/2024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411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825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5/10/2024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7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  <p:sldLayoutId id="2147484036" r:id="rId10"/>
    <p:sldLayoutId id="2147484037" r:id="rId11"/>
    <p:sldLayoutId id="2147484038" r:id="rId12"/>
    <p:sldLayoutId id="2147484039" r:id="rId13"/>
    <p:sldLayoutId id="2147484040" r:id="rId14"/>
    <p:sldLayoutId id="2147484041" r:id="rId15"/>
    <p:sldLayoutId id="2147484042" r:id="rId16"/>
    <p:sldLayoutId id="2147484043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10" Type="http://schemas.openxmlformats.org/officeDocument/2006/relationships/image" Target="../media/image20.png"/><Relationship Id="rId4" Type="http://schemas.openxmlformats.org/officeDocument/2006/relationships/diagramData" Target="../diagrams/data2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ardupilot.org/copter/docs/common-geotagging-images-with-mission-planner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andslide4sense.com/" TargetMode="External"/><Relationship Id="rId2" Type="http://schemas.openxmlformats.org/officeDocument/2006/relationships/hyperlink" Target="https://www.globallandslide.org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rxiv.org/abs/1505.04597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hyperlink" Target="https://gisgeography.com/sentinel-2-bands-combinations/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rble with brown and aqua colors">
            <a:extLst>
              <a:ext uri="{FF2B5EF4-FFF2-40B4-BE49-F238E27FC236}">
                <a16:creationId xmlns:a16="http://schemas.microsoft.com/office/drawing/2014/main" id="{666E04F6-91B9-2A67-E3A5-21A3712F5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63" r="1" b="6664"/>
          <a:stretch/>
        </p:blipFill>
        <p:spPr>
          <a:xfrm>
            <a:off x="21" y="14066"/>
            <a:ext cx="12191979" cy="6858001"/>
          </a:xfrm>
          <a:prstGeom prst="rect">
            <a:avLst/>
          </a:prstGeom>
          <a:effectLst>
            <a:outerShdw blurRad="596900" dist="330200" dir="8820000" sx="88000" sy="88000" algn="ctr" rotWithShape="0">
              <a:srgbClr val="000000">
                <a:alpha val="86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8FDE50-9231-9E7D-F645-28284DDA1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4138" y="636980"/>
            <a:ext cx="6046434" cy="1885639"/>
          </a:xfrm>
          <a:effectLst>
            <a:outerShdw blurRad="50800" dist="50800" dir="5400000" algn="ctr" rotWithShape="0">
              <a:srgbClr val="000000">
                <a:alpha val="50000"/>
              </a:srgbClr>
            </a:outerShdw>
          </a:effectLst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IN" sz="4100" b="1" dirty="0">
                <a:solidFill>
                  <a:srgbClr val="FFFFFF"/>
                </a:solidFill>
                <a:latin typeface="Algerian" panose="04020705040A02060702" pitchFamily="82" charset="0"/>
              </a:rPr>
              <a:t>Landslide Detection </a:t>
            </a:r>
            <a:r>
              <a:rPr lang="en-IN" sz="41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Using </a:t>
            </a:r>
            <a:br>
              <a:rPr lang="en-IN" sz="41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</a:br>
            <a:r>
              <a:rPr lang="en-IN" sz="4100" dirty="0">
                <a:solidFill>
                  <a:srgbClr val="FFFFF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Satellite Imagery </a:t>
            </a:r>
            <a:endParaRPr lang="en-US" sz="4100" dirty="0">
              <a:solidFill>
                <a:srgbClr val="FFFFFF"/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85CCB7-98F6-2DF3-C0DD-80E6B379F9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7098" y="4021314"/>
            <a:ext cx="4548649" cy="2518279"/>
          </a:xfrm>
          <a:solidFill>
            <a:schemeClr val="accent6">
              <a:lumMod val="50000"/>
              <a:alpha val="27000"/>
            </a:schemeClr>
          </a:solidFill>
          <a:effectLst>
            <a:outerShdw blurRad="850900" dist="317500" sx="160000" sy="160000" algn="ctr" rotWithShape="0">
              <a:srgbClr val="000000">
                <a:alpha val="74000"/>
              </a:srgbClr>
            </a:outerShdw>
            <a:reflection blurRad="165100" stA="0" endPos="65000" dir="5400000" sy="-100000" algn="bl" rotWithShape="0"/>
          </a:effectLst>
        </p:spPr>
        <p:txBody>
          <a:bodyPr lIns="36000" tIns="108000" rIns="108000" bIns="36000" anchor="t">
            <a:normAutofit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By</a:t>
            </a:r>
          </a:p>
          <a:p>
            <a:r>
              <a:rPr lang="en-US" sz="2600" b="1" dirty="0">
                <a:solidFill>
                  <a:srgbClr val="FFC000"/>
                </a:solidFill>
              </a:rPr>
              <a:t>Avishek Mondal </a:t>
            </a:r>
            <a:r>
              <a:rPr lang="en-US" sz="2600" dirty="0">
                <a:solidFill>
                  <a:srgbClr val="FFC000"/>
                </a:solidFill>
              </a:rPr>
              <a:t>-</a:t>
            </a:r>
            <a:r>
              <a:rPr lang="en-IN" sz="2600" dirty="0">
                <a:solidFill>
                  <a:srgbClr val="FFC000"/>
                </a:solidFill>
              </a:rPr>
              <a:t> </a:t>
            </a:r>
            <a:r>
              <a:rPr lang="en-IN" sz="2600" b="1" dirty="0">
                <a:solidFill>
                  <a:srgbClr val="FFC000"/>
                </a:solidFill>
              </a:rPr>
              <a:t>679</a:t>
            </a:r>
            <a:endParaRPr lang="en-US" sz="2600" b="1" dirty="0">
              <a:solidFill>
                <a:srgbClr val="FFC000"/>
              </a:solidFill>
            </a:endParaRPr>
          </a:p>
          <a:p>
            <a:r>
              <a:rPr lang="en-US" sz="2600" b="1" dirty="0">
                <a:solidFill>
                  <a:srgbClr val="FFC000"/>
                </a:solidFill>
              </a:rPr>
              <a:t>Tamal Mallik </a:t>
            </a:r>
            <a:r>
              <a:rPr lang="en-US" sz="2600" dirty="0">
                <a:solidFill>
                  <a:srgbClr val="FFC000"/>
                </a:solidFill>
              </a:rPr>
              <a:t>- </a:t>
            </a:r>
            <a:r>
              <a:rPr lang="en-US" sz="2600" b="1" dirty="0">
                <a:solidFill>
                  <a:srgbClr val="FFC000"/>
                </a:solidFill>
              </a:rPr>
              <a:t>759</a:t>
            </a:r>
          </a:p>
          <a:p>
            <a:r>
              <a:rPr lang="en-US" sz="2600" b="1" dirty="0" err="1">
                <a:solidFill>
                  <a:srgbClr val="FFC000"/>
                </a:solidFill>
              </a:rPr>
              <a:t>Souvik</a:t>
            </a:r>
            <a:r>
              <a:rPr lang="en-US" sz="2600" b="1" dirty="0">
                <a:solidFill>
                  <a:srgbClr val="FFC000"/>
                </a:solidFill>
              </a:rPr>
              <a:t> Baidya</a:t>
            </a:r>
            <a:r>
              <a:rPr lang="en-US" sz="2600" dirty="0">
                <a:solidFill>
                  <a:srgbClr val="FFC000"/>
                </a:solidFill>
              </a:rPr>
              <a:t> - </a:t>
            </a:r>
            <a:r>
              <a:rPr lang="en-US" sz="2600" b="1" dirty="0">
                <a:solidFill>
                  <a:srgbClr val="FFC000"/>
                </a:solidFill>
              </a:rPr>
              <a:t>748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F701FB-A6DF-F580-9BDC-F48BB1119658}"/>
              </a:ext>
            </a:extLst>
          </p:cNvPr>
          <p:cNvCxnSpPr>
            <a:cxnSpLocks/>
          </p:cNvCxnSpPr>
          <p:nvPr/>
        </p:nvCxnSpPr>
        <p:spPr>
          <a:xfrm>
            <a:off x="7167099" y="4021314"/>
            <a:ext cx="0" cy="2218765"/>
          </a:xfrm>
          <a:prstGeom prst="line">
            <a:avLst/>
          </a:prstGeom>
          <a:ln w="47625" cmpd="sng">
            <a:solidFill>
              <a:schemeClr val="accent6">
                <a:lumMod val="50000"/>
              </a:schemeClr>
            </a:solidFill>
            <a:headEnd w="lg" len="lg"/>
          </a:ln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388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5B015324-98EE-4370-8001-85C1278A1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4E49BFF-40A2-4616-8638-9CBE4EC1F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FA36CA-8808-9097-68C6-453F11BA0CBD}"/>
              </a:ext>
            </a:extLst>
          </p:cNvPr>
          <p:cNvSpPr txBox="1"/>
          <p:nvPr/>
        </p:nvSpPr>
        <p:spPr>
          <a:xfrm>
            <a:off x="685799" y="764373"/>
            <a:ext cx="397763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dirty="0">
                <a:latin typeface="+mj-lt"/>
                <a:ea typeface="+mj-ea"/>
                <a:cs typeface="+mj-cs"/>
              </a:rPr>
              <a:t>Example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6D5A9E-DB4E-867C-8CBC-FCD3D63DE9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699" y="759649"/>
            <a:ext cx="6533501" cy="2286725"/>
          </a:xfrm>
          <a:prstGeom prst="rect">
            <a:avLst/>
          </a:prstGeom>
        </p:spPr>
      </p:pic>
      <p:graphicFrame>
        <p:nvGraphicFramePr>
          <p:cNvPr id="21" name="TextBox 2">
            <a:extLst>
              <a:ext uri="{FF2B5EF4-FFF2-40B4-BE49-F238E27FC236}">
                <a16:creationId xmlns:a16="http://schemas.microsoft.com/office/drawing/2014/main" id="{AA9A4190-DE7A-B363-4508-E48D9368D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6361613"/>
              </p:ext>
            </p:extLst>
          </p:nvPr>
        </p:nvGraphicFramePr>
        <p:xfrm>
          <a:off x="685800" y="2364573"/>
          <a:ext cx="3977639" cy="3854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CD1CD02F-2D4F-0CEE-92C9-0B9FC04396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9239" y="3806023"/>
            <a:ext cx="2618604" cy="21192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90A21A-38D1-FE50-39B5-3EED13B7FA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03472" y="3806023"/>
            <a:ext cx="2359310" cy="2138740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4F437CBB-97C9-1832-5DEB-57B9E33CC469}"/>
              </a:ext>
            </a:extLst>
          </p:cNvPr>
          <p:cNvSpPr/>
          <p:nvPr/>
        </p:nvSpPr>
        <p:spPr>
          <a:xfrm>
            <a:off x="8239449" y="4395019"/>
            <a:ext cx="963545" cy="92914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383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9E5EAE5-143E-EA74-23FB-8C343B13B643}"/>
              </a:ext>
            </a:extLst>
          </p:cNvPr>
          <p:cNvSpPr/>
          <p:nvPr/>
        </p:nvSpPr>
        <p:spPr>
          <a:xfrm>
            <a:off x="7093321" y="284630"/>
            <a:ext cx="2729753" cy="76648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Acquisition</a:t>
            </a:r>
            <a:endParaRPr lang="en-US" sz="2400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8AD2B73-7A9C-0D39-53D9-7DFD63DEAF8C}"/>
              </a:ext>
            </a:extLst>
          </p:cNvPr>
          <p:cNvSpPr/>
          <p:nvPr/>
        </p:nvSpPr>
        <p:spPr>
          <a:xfrm>
            <a:off x="4029629" y="1088571"/>
            <a:ext cx="2729753" cy="76648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Data Preprocessing</a:t>
            </a:r>
            <a:endParaRPr lang="en-US" sz="24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EDF4B84-CA8C-7CF7-5678-4164C7414392}"/>
              </a:ext>
            </a:extLst>
          </p:cNvPr>
          <p:cNvSpPr/>
          <p:nvPr/>
        </p:nvSpPr>
        <p:spPr>
          <a:xfrm>
            <a:off x="7163907" y="1802676"/>
            <a:ext cx="2729753" cy="76648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Definition</a:t>
            </a:r>
            <a:endParaRPr lang="en-US" sz="24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A6AB020-6576-9846-972E-E1F63775315A}"/>
              </a:ext>
            </a:extLst>
          </p:cNvPr>
          <p:cNvSpPr/>
          <p:nvPr/>
        </p:nvSpPr>
        <p:spPr>
          <a:xfrm>
            <a:off x="9140641" y="2722038"/>
            <a:ext cx="2729753" cy="76648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Training</a:t>
            </a: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F5D15BF-E192-2C31-B0D6-09C64D7293B2}"/>
              </a:ext>
            </a:extLst>
          </p:cNvPr>
          <p:cNvSpPr/>
          <p:nvPr/>
        </p:nvSpPr>
        <p:spPr>
          <a:xfrm>
            <a:off x="4946271" y="3495489"/>
            <a:ext cx="2729753" cy="76648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Evaluation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C785AB-1B89-E8FA-AC83-A2A259F1712D}"/>
              </a:ext>
            </a:extLst>
          </p:cNvPr>
          <p:cNvSpPr/>
          <p:nvPr/>
        </p:nvSpPr>
        <p:spPr>
          <a:xfrm>
            <a:off x="6405249" y="4385984"/>
            <a:ext cx="2729753" cy="891987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Hyperparameter Tuning</a:t>
            </a:r>
            <a:endParaRPr lang="en-US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4DD300-47DE-BAA9-E14A-C57625406BDF}"/>
              </a:ext>
            </a:extLst>
          </p:cNvPr>
          <p:cNvSpPr/>
          <p:nvPr/>
        </p:nvSpPr>
        <p:spPr>
          <a:xfrm>
            <a:off x="7261407" y="6054658"/>
            <a:ext cx="2729753" cy="76648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Predictions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D4B3F4B-A9B4-B5F1-79B2-93ADF456FBBB}"/>
              </a:ext>
            </a:extLst>
          </p:cNvPr>
          <p:cNvSpPr/>
          <p:nvPr/>
        </p:nvSpPr>
        <p:spPr>
          <a:xfrm>
            <a:off x="9380437" y="5130053"/>
            <a:ext cx="2729753" cy="766482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Model Testing</a:t>
            </a:r>
            <a:endParaRPr lang="en-US" dirty="0"/>
          </a:p>
        </p:txBody>
      </p:sp>
      <p:sp>
        <p:nvSpPr>
          <p:cNvPr id="11" name="Arrow: Bent 10">
            <a:extLst>
              <a:ext uri="{FF2B5EF4-FFF2-40B4-BE49-F238E27FC236}">
                <a16:creationId xmlns:a16="http://schemas.microsoft.com/office/drawing/2014/main" id="{09F3F16B-B423-39A3-B467-7C28EFE95D68}"/>
              </a:ext>
            </a:extLst>
          </p:cNvPr>
          <p:cNvSpPr/>
          <p:nvPr/>
        </p:nvSpPr>
        <p:spPr>
          <a:xfrm rot="10800000">
            <a:off x="6826617" y="1066160"/>
            <a:ext cx="1698815" cy="515470"/>
          </a:xfrm>
          <a:prstGeom prst="bentArrow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717CF7EF-8B78-127B-850C-2F3ADE0D1AE8}"/>
              </a:ext>
            </a:extLst>
          </p:cNvPr>
          <p:cNvSpPr/>
          <p:nvPr/>
        </p:nvSpPr>
        <p:spPr>
          <a:xfrm rot="10800000" flipH="1">
            <a:off x="5293656" y="1934992"/>
            <a:ext cx="1722339" cy="403411"/>
          </a:xfrm>
          <a:prstGeom prst="bentArrow">
            <a:avLst>
              <a:gd name="adj1" fmla="val 41667"/>
              <a:gd name="adj2" fmla="val 38333"/>
              <a:gd name="adj3" fmla="val 50000"/>
              <a:gd name="adj4" fmla="val 50417"/>
            </a:avLst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Arrow: Bent 12">
            <a:extLst>
              <a:ext uri="{FF2B5EF4-FFF2-40B4-BE49-F238E27FC236}">
                <a16:creationId xmlns:a16="http://schemas.microsoft.com/office/drawing/2014/main" id="{4F6A9DFB-BCCC-756C-137A-38A6E1542B98}"/>
              </a:ext>
            </a:extLst>
          </p:cNvPr>
          <p:cNvSpPr/>
          <p:nvPr/>
        </p:nvSpPr>
        <p:spPr>
          <a:xfrm rot="10800000">
            <a:off x="7825617" y="3549228"/>
            <a:ext cx="2729753" cy="515470"/>
          </a:xfrm>
          <a:prstGeom prst="bentArrow">
            <a:avLst>
              <a:gd name="adj1" fmla="val 40652"/>
              <a:gd name="adj2" fmla="val 41956"/>
              <a:gd name="adj3" fmla="val 50000"/>
              <a:gd name="adj4" fmla="val 28098"/>
            </a:avLst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Bent 13">
            <a:extLst>
              <a:ext uri="{FF2B5EF4-FFF2-40B4-BE49-F238E27FC236}">
                <a16:creationId xmlns:a16="http://schemas.microsoft.com/office/drawing/2014/main" id="{834371FF-9817-4B67-A5C9-6AC1E98F5F5D}"/>
              </a:ext>
            </a:extLst>
          </p:cNvPr>
          <p:cNvSpPr/>
          <p:nvPr/>
        </p:nvSpPr>
        <p:spPr>
          <a:xfrm rot="10800000" flipH="1">
            <a:off x="8198220" y="2707934"/>
            <a:ext cx="856129" cy="630460"/>
          </a:xfrm>
          <a:prstGeom prst="bentArrow">
            <a:avLst>
              <a:gd name="adj1" fmla="val 33205"/>
              <a:gd name="adj2" fmla="val 25000"/>
              <a:gd name="adj3" fmla="val 26681"/>
              <a:gd name="adj4" fmla="val 42069"/>
            </a:avLst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6C2F7CDA-F080-0539-2A33-42248B27C5B3}"/>
              </a:ext>
            </a:extLst>
          </p:cNvPr>
          <p:cNvSpPr/>
          <p:nvPr/>
        </p:nvSpPr>
        <p:spPr>
          <a:xfrm rot="10800000">
            <a:off x="10234327" y="5953475"/>
            <a:ext cx="856129" cy="712041"/>
          </a:xfrm>
          <a:prstGeom prst="bentArrow">
            <a:avLst>
              <a:gd name="adj1" fmla="val 20872"/>
              <a:gd name="adj2" fmla="val 26304"/>
              <a:gd name="adj3" fmla="val 25000"/>
              <a:gd name="adj4" fmla="val 43750"/>
            </a:avLst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393228-0DD4-4952-4890-663B0AD0687E}"/>
              </a:ext>
            </a:extLst>
          </p:cNvPr>
          <p:cNvSpPr txBox="1"/>
          <p:nvPr/>
        </p:nvSpPr>
        <p:spPr>
          <a:xfrm>
            <a:off x="321606" y="2584092"/>
            <a:ext cx="33483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Workflow Diagram</a:t>
            </a: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87A5D2EF-8B90-C27A-3CF5-ADBB6FC7008A}"/>
              </a:ext>
            </a:extLst>
          </p:cNvPr>
          <p:cNvSpPr/>
          <p:nvPr/>
        </p:nvSpPr>
        <p:spPr>
          <a:xfrm rot="10800000" flipH="1">
            <a:off x="5517747" y="4499593"/>
            <a:ext cx="856129" cy="630460"/>
          </a:xfrm>
          <a:prstGeom prst="bentArrow">
            <a:avLst>
              <a:gd name="adj1" fmla="val 26807"/>
              <a:gd name="adj2" fmla="val 36731"/>
              <a:gd name="adj3" fmla="val 26681"/>
              <a:gd name="adj4" fmla="val 42069"/>
            </a:avLst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Arrow: Bent 21">
            <a:extLst>
              <a:ext uri="{FF2B5EF4-FFF2-40B4-BE49-F238E27FC236}">
                <a16:creationId xmlns:a16="http://schemas.microsoft.com/office/drawing/2014/main" id="{0CA7BAAF-C59D-6D56-3B96-A422A7DCA1A6}"/>
              </a:ext>
            </a:extLst>
          </p:cNvPr>
          <p:cNvSpPr/>
          <p:nvPr/>
        </p:nvSpPr>
        <p:spPr>
          <a:xfrm rot="5400000">
            <a:off x="9653962" y="4136287"/>
            <a:ext cx="572606" cy="1301044"/>
          </a:xfrm>
          <a:prstGeom prst="bentArrow">
            <a:avLst>
              <a:gd name="adj1" fmla="val 30339"/>
              <a:gd name="adj2" fmla="val 36731"/>
              <a:gd name="adj3" fmla="val 26681"/>
              <a:gd name="adj4" fmla="val 42069"/>
            </a:avLst>
          </a:prstGeom>
          <a:noFill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343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4F2694-3743-35F9-8D03-D3C293D91250}"/>
              </a:ext>
            </a:extLst>
          </p:cNvPr>
          <p:cNvSpPr txBox="1"/>
          <p:nvPr/>
        </p:nvSpPr>
        <p:spPr>
          <a:xfrm>
            <a:off x="8135470" y="376516"/>
            <a:ext cx="3576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Evaluation: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400B7-A1D8-1DA0-C7BC-FA6064DCD538}"/>
              </a:ext>
            </a:extLst>
          </p:cNvPr>
          <p:cNvSpPr txBox="1"/>
          <p:nvPr/>
        </p:nvSpPr>
        <p:spPr>
          <a:xfrm>
            <a:off x="416859" y="1319608"/>
            <a:ext cx="4235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Normal(RGB) Image to NDVI image: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B168B8-6FD7-B1C2-6CA5-183E8309F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5419" y="1781273"/>
            <a:ext cx="4235823" cy="40939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39E8A6-F53A-1B54-6974-E91A22A78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28" y="1781273"/>
            <a:ext cx="4182059" cy="40486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AB70C5-C9E9-4D4C-74DA-50A30287648C}"/>
              </a:ext>
            </a:extLst>
          </p:cNvPr>
          <p:cNvSpPr txBox="1"/>
          <p:nvPr/>
        </p:nvSpPr>
        <p:spPr>
          <a:xfrm>
            <a:off x="3360344" y="6059938"/>
            <a:ext cx="70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RGB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1A62C-16EF-D1B4-A87E-E1FC0D0A90A0}"/>
              </a:ext>
            </a:extLst>
          </p:cNvPr>
          <p:cNvSpPr txBox="1"/>
          <p:nvPr/>
        </p:nvSpPr>
        <p:spPr>
          <a:xfrm>
            <a:off x="9499785" y="6064624"/>
            <a:ext cx="84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NDVI</a:t>
            </a:r>
          </a:p>
        </p:txBody>
      </p:sp>
    </p:spTree>
    <p:extLst>
      <p:ext uri="{BB962C8B-B14F-4D97-AF65-F5344CB8AC3E}">
        <p14:creationId xmlns:p14="http://schemas.microsoft.com/office/powerpoint/2010/main" val="81376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B3683A-B213-1E5E-ABAB-A58888E7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1004" y="1841960"/>
            <a:ext cx="4248743" cy="4115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9CAB98-5901-4129-9EE5-7D30E9F63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75" y="1841960"/>
            <a:ext cx="4079931" cy="39433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E9A3A9-EBAA-33B8-6C24-1AEE934DA875}"/>
              </a:ext>
            </a:extLst>
          </p:cNvPr>
          <p:cNvSpPr txBox="1"/>
          <p:nvPr/>
        </p:nvSpPr>
        <p:spPr>
          <a:xfrm>
            <a:off x="3360344" y="6059938"/>
            <a:ext cx="705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RGB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6B083-AB0A-B93A-4AC5-D89B459124B5}"/>
              </a:ext>
            </a:extLst>
          </p:cNvPr>
          <p:cNvSpPr txBox="1"/>
          <p:nvPr/>
        </p:nvSpPr>
        <p:spPr>
          <a:xfrm>
            <a:off x="8703618" y="6059938"/>
            <a:ext cx="2013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Labelled Data</a:t>
            </a:r>
          </a:p>
        </p:txBody>
      </p:sp>
    </p:spTree>
    <p:extLst>
      <p:ext uri="{BB962C8B-B14F-4D97-AF65-F5344CB8AC3E}">
        <p14:creationId xmlns:p14="http://schemas.microsoft.com/office/powerpoint/2010/main" val="66009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979640-6352-3926-A85E-B8DB920178B4}"/>
              </a:ext>
            </a:extLst>
          </p:cNvPr>
          <p:cNvSpPr txBox="1"/>
          <p:nvPr/>
        </p:nvSpPr>
        <p:spPr>
          <a:xfrm>
            <a:off x="211792" y="1361745"/>
            <a:ext cx="47905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visualization of training 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DEED98-BCEF-3CC1-6D43-789A748E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2" y="2440059"/>
            <a:ext cx="11841227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32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03C84FD-F064-4354-9440-4002D8F42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0FBDFD4-1F8B-45E5-9946-F1EABEF72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01912BC-8276-5E5F-E4BF-9C172C6607C0}"/>
              </a:ext>
            </a:extLst>
          </p:cNvPr>
          <p:cNvSpPr txBox="1"/>
          <p:nvPr/>
        </p:nvSpPr>
        <p:spPr>
          <a:xfrm>
            <a:off x="685800" y="2364573"/>
            <a:ext cx="3977639" cy="3854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b="1" i="0" dirty="0">
                <a:effectLst/>
                <a:highlight>
                  <a:srgbClr val="FFFFFF"/>
                </a:highlight>
              </a:rPr>
              <a:t>performance metrics of the U-Net model </a:t>
            </a:r>
            <a:endParaRPr lang="en-US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8AAA20-7842-79F6-9928-8B315F8F7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67" b="1"/>
          <a:stretch/>
        </p:blipFill>
        <p:spPr>
          <a:xfrm>
            <a:off x="4375052" y="192123"/>
            <a:ext cx="7681047" cy="64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53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3E7ADE-7B06-DAE7-0C98-53E25B6CF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129" y="405262"/>
            <a:ext cx="7673115" cy="583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182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C6CC55B-5B90-4328-9423-E29438FB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7C9DC4-7A0C-5122-0D41-88BB8165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189868"/>
            <a:ext cx="5130799" cy="4450967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DEFA12-6FBF-6987-CAF0-4B6DAB38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2" y="1209930"/>
            <a:ext cx="5130801" cy="4438142"/>
          </a:xfrm>
          <a:prstGeom prst="rect">
            <a:avLst/>
          </a:prstGeom>
          <a:ln w="127000" cap="sq">
            <a:solidFill>
              <a:srgbClr val="FFFFFF"/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22929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B2626F-5463-B12A-CC3C-60128A1C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6063" y="557244"/>
            <a:ext cx="7833886" cy="594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735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983FE47-FFE2-ECE4-7B1D-42CD4276CAFF}"/>
              </a:ext>
            </a:extLst>
          </p:cNvPr>
          <p:cNvSpPr txBox="1"/>
          <p:nvPr/>
        </p:nvSpPr>
        <p:spPr>
          <a:xfrm>
            <a:off x="3964745" y="1125416"/>
            <a:ext cx="5866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Values with Low precision and High recall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2C4BA-F198-6353-2FB1-2C7B7AC18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2076450"/>
            <a:ext cx="116014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20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4506EA4-1D3F-4EFF-8C4C-5CD457BE2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he top view of trees">
            <a:extLst>
              <a:ext uri="{FF2B5EF4-FFF2-40B4-BE49-F238E27FC236}">
                <a16:creationId xmlns:a16="http://schemas.microsoft.com/office/drawing/2014/main" id="{14A2E222-C56F-C47C-1035-AEE198082C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0000"/>
          </a:blip>
          <a:srcRect t="12048" b="368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BF887-55C3-4061-A69F-0E41CA86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8A1837-D2AC-3E95-4A81-C36865843E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IN" b="1" dirty="0"/>
              <a:t>Understanding Landslides: </a:t>
            </a:r>
            <a:br>
              <a:rPr lang="en-IN" b="1" dirty="0"/>
            </a:br>
            <a:r>
              <a:rPr lang="en-IN" b="1" dirty="0"/>
              <a:t>A Global Concern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9E04F5-2CBE-82C3-42B2-CC5E1BB59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pPr marL="0" marR="0">
              <a:spcBef>
                <a:spcPts val="600"/>
              </a:spcBef>
              <a:spcAft>
                <a:spcPts val="0"/>
              </a:spcAft>
            </a:pP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What Are Landslides?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kern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		Definition</a:t>
            </a:r>
            <a:r>
              <a:rPr lang="en-US" sz="2000" kern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: Landslides are the movement of rock, earth, or debris down a slope due to 		gravity.</a:t>
            </a:r>
            <a:endParaRPr lang="en-US" sz="2000" kern="10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indent="0">
              <a:buNone/>
            </a:pP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	Types</a:t>
            </a:r>
            <a:r>
              <a:rPr lang="en-US" sz="2000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: They can occur as rockfalls, deep failure of slopes, and shallow debris flows.</a:t>
            </a:r>
          </a:p>
          <a:p>
            <a:pPr marL="0" marR="0">
              <a:spcBef>
                <a:spcPts val="600"/>
              </a:spcBef>
              <a:spcAft>
                <a:spcPts val="0"/>
              </a:spcAft>
            </a:pP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Recent Devastating Events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	Kinnaur, India (August 2021)</a:t>
            </a:r>
            <a:r>
              <a:rPr lang="en-US" sz="2000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: resulted in at least 13 fatalities.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	Maharashtra, India</a:t>
            </a:r>
            <a:r>
              <a:rPr lang="en-US" sz="2000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: Monsoon-triggered landslides led to over </a:t>
            </a: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136 deaths</a:t>
            </a:r>
            <a:endParaRPr lang="en-US" sz="2000" kern="0" dirty="0">
              <a:effectLst/>
              <a:latin typeface="SegoeUIVariable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600"/>
              </a:spcBef>
              <a:spcAft>
                <a:spcPts val="0"/>
              </a:spcAft>
            </a:pP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Global Impact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	Statistics</a:t>
            </a:r>
            <a:r>
              <a:rPr lang="en-US" sz="2000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: Between 1998 and 2017, landslides affected </a:t>
            </a: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4.8 million</a:t>
            </a:r>
            <a:r>
              <a:rPr lang="en-US" sz="2000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 people caused over 18,000 fatalities worldwide.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pPr marL="0" marR="0" lvl="0" indent="0">
              <a:spcBef>
                <a:spcPts val="0"/>
              </a:spcBef>
              <a:spcAft>
                <a:spcPts val="800"/>
              </a:spcAft>
              <a:buSzPts val="1000"/>
              <a:buNone/>
              <a:tabLst>
                <a:tab pos="457200" algn="l"/>
              </a:tabLst>
            </a:pPr>
            <a:r>
              <a:rPr lang="en-US" sz="2000" b="1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	Frequency</a:t>
            </a:r>
            <a:r>
              <a:rPr lang="en-US" sz="2000" kern="0" dirty="0">
                <a:effectLst/>
                <a:latin typeface="SegoeUIVariable"/>
                <a:ea typeface="Times New Roman" panose="02020603050405020304" pitchFamily="18" charset="0"/>
                <a:cs typeface="Times New Roman" panose="02020603050405020304" pitchFamily="18" charset="0"/>
              </a:rPr>
              <a:t>: On average, thousands of deaths are attributed to landslides each year.</a:t>
            </a:r>
            <a:endParaRPr lang="en-US" sz="20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Vrinda" panose="020B0502040204020203" pitchFamily="34" charset="0"/>
            </a:endParaRP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40233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D3066CB-F1D7-4B22-AAD8-EDDB625F9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39634629-2027-4274-B784-6089326A1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308" y="562356"/>
            <a:ext cx="11073384" cy="5733288"/>
          </a:xfrm>
          <a:prstGeom prst="roundRect">
            <a:avLst>
              <a:gd name="adj" fmla="val 3242"/>
            </a:avLst>
          </a:prstGeom>
          <a:solidFill>
            <a:srgbClr val="FFFFFF"/>
          </a:solidFill>
          <a:ln w="3175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381B5E6-EFDB-41ED-B736-AF2A52C5F3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35D06-9480-228F-B414-71472F0B3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823912"/>
            <a:ext cx="60102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116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0650450-BE6A-E73F-7B04-8CB35DCF35A9}"/>
              </a:ext>
            </a:extLst>
          </p:cNvPr>
          <p:cNvSpPr txBox="1"/>
          <p:nvPr/>
        </p:nvSpPr>
        <p:spPr>
          <a:xfrm>
            <a:off x="3964745" y="1125416"/>
            <a:ext cx="586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Values with High precision and Low recall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45BBA0-8714-17B8-B752-67EF341E0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50" y="2199501"/>
            <a:ext cx="116014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2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2770B5F4-AED0-4A3A-859D-B6239ED38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E9C852-F66B-3267-0D32-D62CEE9C7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892" y="873252"/>
            <a:ext cx="5892215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398583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047AAF-9FF2-7D00-2B16-F17535B7B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589136"/>
            <a:ext cx="116014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453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B60BD0-BC94-373B-39BE-7E7374F7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823912"/>
            <a:ext cx="60102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317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7F770C-6A92-F418-EF9F-7EBF094EB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159" y="1674054"/>
            <a:ext cx="9110790" cy="4443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8BEE8A-652F-E2A5-B601-DF5439AC96A4}"/>
              </a:ext>
            </a:extLst>
          </p:cNvPr>
          <p:cNvSpPr txBox="1"/>
          <p:nvPr/>
        </p:nvSpPr>
        <p:spPr>
          <a:xfrm>
            <a:off x="5343717" y="778121"/>
            <a:ext cx="284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Final Prediction</a:t>
            </a:r>
          </a:p>
        </p:txBody>
      </p:sp>
    </p:spTree>
    <p:extLst>
      <p:ext uri="{BB962C8B-B14F-4D97-AF65-F5344CB8AC3E}">
        <p14:creationId xmlns:p14="http://schemas.microsoft.com/office/powerpoint/2010/main" val="1263062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51C98D8-4ABD-4594-81F8-8368DBE55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84D90489-9140-47CC-BF00-7F10F14A2B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C7E9D2-C879-BDA7-8918-F08D4731FF9C}"/>
              </a:ext>
            </a:extLst>
          </p:cNvPr>
          <p:cNvSpPr txBox="1"/>
          <p:nvPr/>
        </p:nvSpPr>
        <p:spPr>
          <a:xfrm>
            <a:off x="685800" y="975055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700" b="1" i="0" cap="all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The future scope and application </a:t>
            </a:r>
            <a:endParaRPr lang="en-US" sz="2700" b="1" cap="all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8B03EC-AE03-4399-DE84-5003DF6FC488}"/>
              </a:ext>
            </a:extLst>
          </p:cNvPr>
          <p:cNvSpPr txBox="1"/>
          <p:nvPr/>
        </p:nvSpPr>
        <p:spPr>
          <a:xfrm>
            <a:off x="685801" y="2413262"/>
            <a:ext cx="3306742" cy="380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Improved Accuracy and Efficiency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>
              <a:highlight>
                <a:srgbClr val="FFFFFF"/>
              </a:highlight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Integration with Disaster Management Systems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>
              <a:highlight>
                <a:srgbClr val="FFFFFF"/>
              </a:highlight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Precision Agriculture and Environmental Monitoring</a:t>
            </a:r>
            <a:r>
              <a:rPr lang="en-US" sz="1600" b="0" i="0">
                <a:effectLst/>
                <a:highlight>
                  <a:srgbClr val="FFFFFF"/>
                </a:highlight>
              </a:rPr>
              <a:t>:</a:t>
            </a:r>
            <a:endParaRPr lang="en-US" sz="1600" b="1" i="0">
              <a:effectLst/>
              <a:highlight>
                <a:srgbClr val="FFFFFF"/>
              </a:highlight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>
              <a:highlight>
                <a:srgbClr val="FFFFFF"/>
              </a:highlight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Urban Planning and Infrastructure Development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600" b="1">
              <a:highlight>
                <a:srgbClr val="FFFFFF"/>
              </a:highlight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>
                <a:effectLst/>
                <a:highlight>
                  <a:srgbClr val="FFFFFF"/>
                </a:highlight>
              </a:rPr>
              <a:t>Climate Change Adaptation</a:t>
            </a:r>
            <a:endParaRPr lang="en-US" sz="1600"/>
          </a:p>
        </p:txBody>
      </p:sp>
      <p:sp>
        <p:nvSpPr>
          <p:cNvPr id="61" name="Rounded Rectangle 14">
            <a:extLst>
              <a:ext uri="{FF2B5EF4-FFF2-40B4-BE49-F238E27FC236}">
                <a16:creationId xmlns:a16="http://schemas.microsoft.com/office/drawing/2014/main" id="{AFA412E3-3421-4E3C-A0AE-FC682B1EA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309D5-B135-D22C-BCC1-9D3F710DC9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7788" r="7788"/>
          <a:stretch/>
        </p:blipFill>
        <p:spPr>
          <a:xfrm>
            <a:off x="4968087" y="1336566"/>
            <a:ext cx="6101791" cy="4607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B1F5B8-9317-790C-886D-5B7035C597E7}"/>
              </a:ext>
            </a:extLst>
          </p:cNvPr>
          <p:cNvSpPr txBox="1"/>
          <p:nvPr/>
        </p:nvSpPr>
        <p:spPr>
          <a:xfrm>
            <a:off x="8389336" y="5744078"/>
            <a:ext cx="26805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s://ardupilot.org/copter/docs/common-geotagging-images-with-mission-planner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659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8EF7E2-8449-A8FF-967D-61276ED796E2}"/>
              </a:ext>
            </a:extLst>
          </p:cNvPr>
          <p:cNvSpPr txBox="1"/>
          <p:nvPr/>
        </p:nvSpPr>
        <p:spPr>
          <a:xfrm>
            <a:off x="4383741" y="632012"/>
            <a:ext cx="4881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Bibliography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F0A4E6-1A64-875C-8977-48C5F49A1F74}"/>
              </a:ext>
            </a:extLst>
          </p:cNvPr>
          <p:cNvSpPr txBox="1"/>
          <p:nvPr/>
        </p:nvSpPr>
        <p:spPr>
          <a:xfrm>
            <a:off x="1250576" y="1640541"/>
            <a:ext cx="96146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Smith, J. (2022). Advances in Satellite Image Analysis for Landslide Detection. Journal of Geospatial Research, 10(2), 45-62.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Brown, A., &amp; Johnson, C. (2023). Deep Learning Approaches for Landslide Detection: A Review. International Conference on Machine Learning and Remote Sensing, Proceedings, 78-85.</a:t>
            </a: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Global Landslide Catalog. (2021). Retrieved from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2"/>
              </a:rPr>
              <a:t>https://www.globallandslide.org/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Landslide4Sense Challenge. (2020). Official Website. Retrieved from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3"/>
              </a:rPr>
              <a:t>https://www.landslide4sense.com/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Chen, L., &amp; Wang, Y. (2019). Application of Sentinel-2 Imagery in Landslide Detection: A Case Study in Mountainous Regions. Remote Sensing Letters, 11(5), 312-325.</a:t>
            </a:r>
          </a:p>
          <a:p>
            <a:pPr algn="l">
              <a:buFont typeface="+mj-lt"/>
              <a:buAutoNum type="arabicPeriod"/>
            </a:pPr>
            <a:r>
              <a:rPr 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UNet</a:t>
            </a:r>
            <a:r>
              <a:rPr 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: Convolutional Networks for Biomedical Image Segmentation. (2015). Retrieved from </a:t>
            </a:r>
            <a:r>
              <a:rPr lang="en-US" b="0" i="0" u="none" strike="noStrike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  <a:hlinkClick r:id="rId4"/>
              </a:rPr>
              <a:t>https://arxiv.org/abs/1505.04597</a:t>
            </a:r>
            <a:endParaRPr lang="en-US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Söhne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46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2C0072-6945-47F5-88FF-43C357082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BA1F48-7260-4E2B-A1C1-3D472B308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EACEE2-778E-AEB3-9C53-7918C6C51240}"/>
              </a:ext>
            </a:extLst>
          </p:cNvPr>
          <p:cNvSpPr txBox="1"/>
          <p:nvPr/>
        </p:nvSpPr>
        <p:spPr>
          <a:xfrm>
            <a:off x="685800" y="764373"/>
            <a:ext cx="4753466" cy="12930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latin typeface="+mj-lt"/>
                <a:ea typeface="+mj-ea"/>
                <a:cs typeface="+mj-cs"/>
              </a:rPr>
              <a:t>Objective: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32DCC9-B4AB-4968-AA78-695E81E14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1066164"/>
            <a:ext cx="5305958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EB0EEB0-CC47-B144-A171-160549D2A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65" r="16758" b="1"/>
          <a:stretch/>
        </p:blipFill>
        <p:spPr>
          <a:xfrm>
            <a:off x="6407004" y="1336566"/>
            <a:ext cx="4683948" cy="4607567"/>
          </a:xfrm>
          <a:prstGeom prst="rect">
            <a:avLst/>
          </a:prstGeom>
        </p:spPr>
      </p:pic>
      <p:graphicFrame>
        <p:nvGraphicFramePr>
          <p:cNvPr id="23" name="TextBox 3">
            <a:extLst>
              <a:ext uri="{FF2B5EF4-FFF2-40B4-BE49-F238E27FC236}">
                <a16:creationId xmlns:a16="http://schemas.microsoft.com/office/drawing/2014/main" id="{91A1E231-61AF-4BB7-5958-FC46B69F6F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9550921"/>
              </p:ext>
            </p:extLst>
          </p:nvPr>
        </p:nvGraphicFramePr>
        <p:xfrm>
          <a:off x="685801" y="2194560"/>
          <a:ext cx="4753466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33476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DFADFB3-3D44-49A8-AE3B-A87C61607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6557A4-2F67-745A-7E28-0B4A16D41A34}"/>
              </a:ext>
            </a:extLst>
          </p:cNvPr>
          <p:cNvSpPr txBox="1"/>
          <p:nvPr/>
        </p:nvSpPr>
        <p:spPr>
          <a:xfrm>
            <a:off x="619760" y="764373"/>
            <a:ext cx="6832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kern="1200" cap="all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4D4E76-8B99-8D08-A969-75C6B16EFE7F}"/>
              </a:ext>
            </a:extLst>
          </p:cNvPr>
          <p:cNvSpPr txBox="1"/>
          <p:nvPr/>
        </p:nvSpPr>
        <p:spPr>
          <a:xfrm>
            <a:off x="619760" y="2194560"/>
            <a:ext cx="68326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FFFFF"/>
                </a:highlight>
              </a:rPr>
              <a:t>Landslide4Sense</a:t>
            </a:r>
            <a:r>
              <a:rPr lang="en-US" b="0" i="0" dirty="0">
                <a:effectLst/>
                <a:highlight>
                  <a:srgbClr val="FFFFFF"/>
                </a:highlight>
              </a:rPr>
              <a:t> dataset has three splits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  <a:highlight>
                <a:srgbClr val="FFFFFF"/>
              </a:highlight>
            </a:endParaRP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Training  </a:t>
            </a:r>
            <a:r>
              <a:rPr lang="en-US" b="1" i="0" dirty="0">
                <a:effectLst/>
                <a:highlight>
                  <a:srgbClr val="FFFFFF"/>
                </a:highlight>
              </a:rPr>
              <a:t>3799</a:t>
            </a:r>
            <a:endParaRPr lang="en-US" b="1" dirty="0">
              <a:highlight>
                <a:srgbClr val="FFFFFF"/>
              </a:highlight>
            </a:endParaRP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Validation  </a:t>
            </a:r>
            <a:r>
              <a:rPr lang="en-US" b="1" i="0" dirty="0">
                <a:effectLst/>
                <a:highlight>
                  <a:srgbClr val="FFFFFF"/>
                </a:highlight>
              </a:rPr>
              <a:t>245</a:t>
            </a:r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highlight>
                  <a:srgbClr val="FFFFFF"/>
                </a:highlight>
              </a:rPr>
              <a:t>Test  </a:t>
            </a:r>
            <a:r>
              <a:rPr lang="en-US" b="1" i="0" dirty="0">
                <a:effectLst/>
                <a:highlight>
                  <a:srgbClr val="FFFFFF"/>
                </a:highlight>
              </a:rPr>
              <a:t>800</a:t>
            </a:r>
            <a:endParaRPr lang="en-US" b="1" dirty="0">
              <a:highlight>
                <a:srgbClr val="FFFFFF"/>
              </a:highlight>
            </a:endParaRPr>
          </a:p>
          <a:p>
            <a:endParaRPr lang="en-IN" b="0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r>
              <a:rPr lang="en-IN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Each image patch is a composite of 14 bands that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Multispectral data</a:t>
            </a:r>
            <a:endParaRPr lang="en-IN" dirty="0">
              <a:solidFill>
                <a:srgbClr val="1F2328"/>
              </a:solidFill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Slope data</a:t>
            </a:r>
            <a:endParaRPr lang="en-IN" b="1" i="0" dirty="0">
              <a:solidFill>
                <a:srgbClr val="1F2328"/>
              </a:solidFill>
              <a:effectLst/>
              <a:highlight>
                <a:srgbClr val="FFFFFF"/>
              </a:highlight>
              <a:latin typeface="-apple-system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Digital elevation model (DEM)</a:t>
            </a:r>
            <a:r>
              <a:rPr lang="en-US" b="0" i="0" dirty="0">
                <a:solidFill>
                  <a:srgbClr val="1F2328"/>
                </a:solidFill>
                <a:effectLst/>
                <a:highlight>
                  <a:srgbClr val="FFFFFF"/>
                </a:highlight>
                <a:latin typeface="-apple-system"/>
              </a:rPr>
              <a:t> </a:t>
            </a:r>
            <a:endParaRPr lang="en-US" dirty="0"/>
          </a:p>
          <a:p>
            <a:pPr marL="74295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 dirty="0">
              <a:effectLst/>
              <a:highlight>
                <a:srgbClr val="FFFFFF"/>
              </a:highlight>
            </a:endParaRPr>
          </a:p>
          <a:p>
            <a:pPr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i="0" dirty="0">
              <a:effectLst/>
              <a:highlight>
                <a:srgbClr val="FFFFFF"/>
              </a:highlight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A2C98A-6358-32AC-3623-85D56536AC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748" y="1858028"/>
            <a:ext cx="5147603" cy="469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7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184FA60-56E6-4C39-B1D1-F8DA36DE1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BE4C130-74CE-48EE-A50F-2ADD6E53B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50" b="12276"/>
          <a:stretch/>
        </p:blipFill>
        <p:spPr>
          <a:xfrm rot="16200000">
            <a:off x="7673974" y="2339972"/>
            <a:ext cx="6857999" cy="21780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29393D5-A1A9-7FD9-07D5-5E228D981608}"/>
              </a:ext>
            </a:extLst>
          </p:cNvPr>
          <p:cNvSpPr txBox="1"/>
          <p:nvPr/>
        </p:nvSpPr>
        <p:spPr>
          <a:xfrm>
            <a:off x="795132" y="5938124"/>
            <a:ext cx="5429101" cy="670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0" cap="all" dirty="0">
                <a:effectLst/>
                <a:highlight>
                  <a:srgbClr val="FFFFFF"/>
                </a:highlight>
                <a:latin typeface="+mj-lt"/>
                <a:ea typeface="+mj-ea"/>
                <a:cs typeface="+mj-cs"/>
              </a:rPr>
              <a:t>Multispectral data</a:t>
            </a:r>
            <a:endParaRPr lang="en-US" sz="4000" cap="all" dirty="0">
              <a:highlight>
                <a:srgbClr val="FFFFFF"/>
              </a:highlight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cap="all" dirty="0"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50C670-C49E-2C4F-783C-33B1D600DDD7}"/>
              </a:ext>
            </a:extLst>
          </p:cNvPr>
          <p:cNvSpPr txBox="1"/>
          <p:nvPr/>
        </p:nvSpPr>
        <p:spPr>
          <a:xfrm>
            <a:off x="439250" y="622759"/>
            <a:ext cx="8839220" cy="5637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</a:rPr>
              <a:t>Multispectral data from Sentinel-2: B1, B2, B3, B4, B5, B6, B7, B8, B9, B10, B11, B12</a:t>
            </a:r>
            <a:endParaRPr lang="en-US" sz="1400" dirty="0"/>
          </a:p>
        </p:txBody>
      </p:sp>
      <p:pic>
        <p:nvPicPr>
          <p:cNvPr id="10" name="Rec 0004">
            <a:hlinkClick r:id="" action="ppaction://media"/>
            <a:extLst>
              <a:ext uri="{FF2B5EF4-FFF2-40B4-BE49-F238E27FC236}">
                <a16:creationId xmlns:a16="http://schemas.microsoft.com/office/drawing/2014/main" id="{55D80860-848E-AC0C-B159-E94A9EABF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1428" y="1293028"/>
            <a:ext cx="6669741" cy="36872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8B8729-A214-0594-309A-BB3738F74B18}"/>
              </a:ext>
            </a:extLst>
          </p:cNvPr>
          <p:cNvSpPr txBox="1"/>
          <p:nvPr/>
        </p:nvSpPr>
        <p:spPr>
          <a:xfrm>
            <a:off x="7019365" y="1032627"/>
            <a:ext cx="4464424" cy="5442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Coastal Aerosol, Ultra Blue, 443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B2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Blue, Blue, 490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B3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Green, Green, 560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B4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Red, Red, 665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B5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Vegetation Red Edge, VNIR, 705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B6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Vegetation Red Edge, VNIR, 740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B7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Vegetation Red Edge, VNIR, 783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B8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NIR, NIR, 842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B8a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Narrow NIR, VNIR, 865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B9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Water Vapor, SWIR, 940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B10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Cirrus, SWIR, 1375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B11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SWIR, SWIR, 1610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B12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: SWIR, SWIR, 2190 nm</a:t>
            </a:r>
            <a:r>
              <a:rPr lang="en-US" b="0" i="0" baseline="30000" dirty="0">
                <a:effectLst/>
                <a:highlight>
                  <a:srgbClr val="F3F3F3"/>
                </a:highlight>
                <a:latin typeface="SegoeUIVariable"/>
                <a:hlinkClick r:id="rId7"/>
              </a:rPr>
              <a:t>1</a:t>
            </a:r>
            <a:r>
              <a:rPr lang="en-US" b="0" i="0" dirty="0">
                <a:effectLst/>
                <a:highlight>
                  <a:srgbClr val="F3F3F3"/>
                </a:highlight>
                <a:latin typeface="SegoeUIVariabl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60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866C51-60BF-6E62-0241-91418D6ADC72}"/>
              </a:ext>
            </a:extLst>
          </p:cNvPr>
          <p:cNvSpPr txBox="1"/>
          <p:nvPr/>
        </p:nvSpPr>
        <p:spPr>
          <a:xfrm>
            <a:off x="1194734" y="3032773"/>
            <a:ext cx="2812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Natural Color (B4, B3, B2)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38891-7920-D635-3A8D-23D074AD8CD7}"/>
              </a:ext>
            </a:extLst>
          </p:cNvPr>
          <p:cNvSpPr txBox="1"/>
          <p:nvPr/>
        </p:nvSpPr>
        <p:spPr>
          <a:xfrm>
            <a:off x="5267895" y="2623102"/>
            <a:ext cx="3532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Short-Wave Infrared (B12, B8A, B4)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7703E76-B677-FE58-CBC9-CDA1A9FF35B9}"/>
              </a:ext>
            </a:extLst>
          </p:cNvPr>
          <p:cNvSpPr txBox="1"/>
          <p:nvPr/>
        </p:nvSpPr>
        <p:spPr>
          <a:xfrm>
            <a:off x="1317813" y="5945056"/>
            <a:ext cx="24877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Vegetation Index</a:t>
            </a:r>
          </a:p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 VI =(B8-B4)/(B8+B4)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7B3642-CD51-C92A-6C88-A0FA8F84A8BF}"/>
              </a:ext>
            </a:extLst>
          </p:cNvPr>
          <p:cNvSpPr txBox="1"/>
          <p:nvPr/>
        </p:nvSpPr>
        <p:spPr>
          <a:xfrm>
            <a:off x="6072497" y="6324039"/>
            <a:ext cx="271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IN" b="1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Color</a:t>
            </a:r>
            <a:r>
              <a:rPr lang="en-IN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 Infrared (B8, B4, B3)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223300-3219-C0C6-5FBD-43F983BA3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322" y="1001257"/>
            <a:ext cx="3818963" cy="20315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51E9D7-2D0D-ADE0-3AB6-33DAE2253F88}"/>
              </a:ext>
            </a:extLst>
          </p:cNvPr>
          <p:cNvSpPr txBox="1"/>
          <p:nvPr/>
        </p:nvSpPr>
        <p:spPr>
          <a:xfrm>
            <a:off x="9357973" y="4132903"/>
            <a:ext cx="2333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Moisture Index </a:t>
            </a:r>
          </a:p>
          <a:p>
            <a:pPr algn="l"/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r"/>
              </a:rPr>
              <a:t>(B8A-B11)/(B8A+B11)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416EC4-DA95-5A2D-7726-DE80FFF2B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2" y="3565083"/>
            <a:ext cx="4490231" cy="24283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73A1A3E-5491-1B78-3694-E79603AC62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683" y="164629"/>
            <a:ext cx="3974965" cy="224637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09CD44F-BE8E-3C2F-2164-376CC191D4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5036" y="4087054"/>
            <a:ext cx="3961979" cy="212302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52A965-82FA-EF6E-31E8-0500C5350C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3705" y="1844265"/>
            <a:ext cx="3101753" cy="224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5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EB0625-564A-D83D-2A8C-DE039A26D55C}"/>
              </a:ext>
            </a:extLst>
          </p:cNvPr>
          <p:cNvSpPr txBox="1"/>
          <p:nvPr/>
        </p:nvSpPr>
        <p:spPr>
          <a:xfrm>
            <a:off x="174813" y="1573306"/>
            <a:ext cx="4303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DEM (Digital Elevation Model)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970FE7-82A8-23F9-B232-89BBB492797B}"/>
              </a:ext>
            </a:extLst>
          </p:cNvPr>
          <p:cNvSpPr txBox="1"/>
          <p:nvPr/>
        </p:nvSpPr>
        <p:spPr>
          <a:xfrm>
            <a:off x="174813" y="2205318"/>
            <a:ext cx="50157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Roboto" panose="02000000000000000000" pitchFamily="2" charset="0"/>
              </a:rPr>
              <a:t>3D representation of a topographic surface</a:t>
            </a:r>
          </a:p>
          <a:p>
            <a:pPr algn="l"/>
            <a:endParaRPr lang="en-IN" b="1" i="0" dirty="0">
              <a:effectLst/>
              <a:latin typeface="SegoeUIVariable"/>
            </a:endParaRPr>
          </a:p>
          <a:p>
            <a:pPr algn="l"/>
            <a:r>
              <a:rPr lang="en-IN" b="1" i="0" dirty="0">
                <a:effectLst/>
                <a:latin typeface="SegoeUIVariable"/>
              </a:rPr>
              <a:t>Types of DEMs</a:t>
            </a:r>
            <a:r>
              <a:rPr lang="en-IN" b="0" i="0" dirty="0">
                <a:effectLst/>
                <a:latin typeface="SegoeUIVariable"/>
              </a:rPr>
              <a:t>:</a:t>
            </a:r>
          </a:p>
          <a:p>
            <a:pPr algn="l"/>
            <a:endParaRPr lang="en-IN" b="0" i="0" dirty="0">
              <a:effectLst/>
              <a:latin typeface="SegoeUIVariabl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egoeUIVariable"/>
              </a:rPr>
              <a:t>Digital Surface Model (DSM)</a:t>
            </a:r>
            <a:r>
              <a:rPr lang="en-IN" b="0" i="0" dirty="0">
                <a:effectLst/>
                <a:latin typeface="SegoeUIVariable"/>
              </a:rPr>
              <a:t>: Represents the Earth’s surface and includes all objects on it.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IN" b="0" i="0" dirty="0">
              <a:effectLst/>
              <a:latin typeface="SegoeUIVariable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IN" b="1" i="0" dirty="0">
                <a:effectLst/>
                <a:latin typeface="SegoeUIVariable"/>
              </a:rPr>
              <a:t>Digital Terrain Model (DTM)</a:t>
            </a:r>
            <a:r>
              <a:rPr lang="en-IN" b="0" i="0" dirty="0">
                <a:effectLst/>
                <a:latin typeface="SegoeUIVariable"/>
              </a:rPr>
              <a:t>: Represents the bare ground surface without any objects like plants and buildings.</a:t>
            </a:r>
          </a:p>
          <a:p>
            <a:endParaRPr lang="en-US" dirty="0"/>
          </a:p>
        </p:txBody>
      </p:sp>
      <p:pic>
        <p:nvPicPr>
          <p:cNvPr id="4" name="Rec 0006">
            <a:hlinkClick r:id="" action="ppaction://media"/>
            <a:extLst>
              <a:ext uri="{FF2B5EF4-FFF2-40B4-BE49-F238E27FC236}">
                <a16:creationId xmlns:a16="http://schemas.microsoft.com/office/drawing/2014/main" id="{66E7888C-34D0-7F36-9627-EA4D6EFEB9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90565" y="684268"/>
            <a:ext cx="6111355" cy="33785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E3DEA5-49E2-5404-E740-099373F49475}"/>
              </a:ext>
            </a:extLst>
          </p:cNvPr>
          <p:cNvSpPr txBox="1"/>
          <p:nvPr/>
        </p:nvSpPr>
        <p:spPr>
          <a:xfrm>
            <a:off x="7749990" y="4062781"/>
            <a:ext cx="1770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Fig :DEM</a:t>
            </a:r>
          </a:p>
        </p:txBody>
      </p:sp>
    </p:spTree>
    <p:extLst>
      <p:ext uri="{BB962C8B-B14F-4D97-AF65-F5344CB8AC3E}">
        <p14:creationId xmlns:p14="http://schemas.microsoft.com/office/powerpoint/2010/main" val="34047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84F1622-F133-4C39-A178-9AE077529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E5102F-8C67-F234-F516-1BE08C56125C}"/>
              </a:ext>
            </a:extLst>
          </p:cNvPr>
          <p:cNvSpPr txBox="1"/>
          <p:nvPr/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0" i="0" cap="all">
                <a:effectLst/>
                <a:latin typeface="+mj-lt"/>
                <a:ea typeface="+mj-ea"/>
                <a:cs typeface="+mj-cs"/>
              </a:rPr>
              <a:t> </a:t>
            </a:r>
            <a:r>
              <a:rPr lang="en-US" sz="4000" b="1" i="0" cap="all">
                <a:effectLst/>
                <a:latin typeface="+mj-lt"/>
                <a:ea typeface="+mj-ea"/>
                <a:cs typeface="+mj-cs"/>
              </a:rPr>
              <a:t>slope data</a:t>
            </a:r>
            <a:endParaRPr lang="en-US" sz="4000" cap="all">
              <a:latin typeface="+mj-lt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90FD72-CBB6-364D-C926-C3511B573FC4}"/>
              </a:ext>
            </a:extLst>
          </p:cNvPr>
          <p:cNvSpPr txBox="1"/>
          <p:nvPr/>
        </p:nvSpPr>
        <p:spPr>
          <a:xfrm>
            <a:off x="677333" y="2194560"/>
            <a:ext cx="58166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Gives </a:t>
            </a:r>
            <a:r>
              <a:rPr lang="en-US" dirty="0">
                <a:effectLst/>
              </a:rPr>
              <a:t>information about </a:t>
            </a:r>
            <a:r>
              <a:rPr lang="en-US" b="1" dirty="0">
                <a:effectLst/>
              </a:rPr>
              <a:t>steepness</a:t>
            </a:r>
            <a:r>
              <a:rPr lang="en-US" dirty="0">
                <a:effectLst/>
              </a:rPr>
              <a:t> or </a:t>
            </a:r>
            <a:r>
              <a:rPr lang="en-US" b="1" dirty="0">
                <a:effectLst/>
              </a:rPr>
              <a:t>gradient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Q</a:t>
            </a:r>
            <a:r>
              <a:rPr lang="en-US" dirty="0">
                <a:effectLst/>
              </a:rPr>
              <a:t>uantifies the inclination of the terrain, indicating whether it is </a:t>
            </a:r>
            <a:r>
              <a:rPr lang="en-US" b="1" dirty="0">
                <a:effectLst/>
              </a:rPr>
              <a:t>flat</a:t>
            </a:r>
            <a:r>
              <a:rPr lang="en-US" dirty="0">
                <a:effectLst/>
              </a:rPr>
              <a:t>, </a:t>
            </a:r>
            <a:r>
              <a:rPr lang="en-US" b="1" dirty="0">
                <a:effectLst/>
              </a:rPr>
              <a:t>gently sloping</a:t>
            </a:r>
            <a:r>
              <a:rPr lang="en-US" dirty="0">
                <a:effectLst/>
              </a:rPr>
              <a:t>, or </a:t>
            </a:r>
            <a:r>
              <a:rPr lang="en-US" b="1" dirty="0">
                <a:effectLst/>
              </a:rPr>
              <a:t>steep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0" i="0" dirty="0">
              <a:effectLst/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In a slope map:</a:t>
            </a:r>
          </a:p>
          <a:p>
            <a:pPr marL="514350" lvl="1" defTabSz="914400">
              <a:lnSpc>
                <a:spcPct val="90000"/>
              </a:lnSpc>
              <a:spcAft>
                <a:spcPts val="600"/>
              </a:spcAft>
            </a:pPr>
            <a:r>
              <a:rPr lang="en-IN" b="0" i="0" dirty="0">
                <a:effectLst/>
              </a:rPr>
              <a:t>•	Flat Areas shown in </a:t>
            </a:r>
            <a:r>
              <a:rPr lang="en-IN" b="1" i="0" dirty="0">
                <a:effectLst/>
              </a:rPr>
              <a:t>Gray</a:t>
            </a:r>
            <a:r>
              <a:rPr lang="en-IN" b="0" i="0" dirty="0">
                <a:effectLst/>
              </a:rPr>
              <a:t>.</a:t>
            </a:r>
          </a:p>
          <a:p>
            <a:pPr marL="514350" lvl="1" defTabSz="914400">
              <a:lnSpc>
                <a:spcPct val="90000"/>
              </a:lnSpc>
              <a:spcAft>
                <a:spcPts val="600"/>
              </a:spcAft>
            </a:pPr>
            <a:r>
              <a:rPr lang="en-IN" b="0" i="0" dirty="0">
                <a:effectLst/>
              </a:rPr>
              <a:t>•	Gentle Slopes: Represented in </a:t>
            </a:r>
            <a:r>
              <a:rPr lang="en-IN" b="1" i="0" dirty="0">
                <a:effectLst/>
              </a:rPr>
              <a:t>green</a:t>
            </a:r>
            <a:r>
              <a:rPr lang="en-IN" b="0" i="0" dirty="0">
                <a:effectLst/>
              </a:rPr>
              <a:t>, indicating a slight but noticeable incline.</a:t>
            </a:r>
          </a:p>
          <a:p>
            <a:pPr marL="514350" lvl="1" defTabSz="914400">
              <a:lnSpc>
                <a:spcPct val="90000"/>
              </a:lnSpc>
              <a:spcAft>
                <a:spcPts val="600"/>
              </a:spcAft>
            </a:pPr>
            <a:r>
              <a:rPr lang="en-IN" b="0" i="0" dirty="0">
                <a:effectLst/>
              </a:rPr>
              <a:t>•	Moderate Slopes: shown in </a:t>
            </a:r>
            <a:r>
              <a:rPr lang="en-IN" b="1" i="0" dirty="0">
                <a:effectLst/>
              </a:rPr>
              <a:t>yellow</a:t>
            </a:r>
            <a:r>
              <a:rPr lang="en-IN" b="0" i="0" dirty="0">
                <a:effectLst/>
              </a:rPr>
              <a:t> or </a:t>
            </a:r>
            <a:r>
              <a:rPr lang="en-IN" b="1" i="0" dirty="0">
                <a:effectLst/>
              </a:rPr>
              <a:t>orange</a:t>
            </a:r>
            <a:r>
              <a:rPr lang="en-IN" b="0" i="0" dirty="0">
                <a:effectLst/>
              </a:rPr>
              <a:t>.</a:t>
            </a:r>
          </a:p>
          <a:p>
            <a:pPr marL="514350" lvl="1" defTabSz="914400">
              <a:lnSpc>
                <a:spcPct val="90000"/>
              </a:lnSpc>
              <a:spcAft>
                <a:spcPts val="600"/>
              </a:spcAft>
            </a:pPr>
            <a:r>
              <a:rPr lang="en-IN" b="0" i="0" dirty="0">
                <a:effectLst/>
              </a:rPr>
              <a:t>•	Steep Slopes: Typically depicted in </a:t>
            </a:r>
            <a:r>
              <a:rPr lang="en-IN" b="1" i="0" dirty="0">
                <a:effectLst/>
              </a:rPr>
              <a:t>red </a:t>
            </a:r>
            <a:r>
              <a:rPr lang="en-IN" b="0" i="0" dirty="0">
                <a:effectLst/>
              </a:rPr>
              <a:t>or </a:t>
            </a:r>
            <a:r>
              <a:rPr lang="en-IN" b="1" i="0" dirty="0">
                <a:effectLst/>
              </a:rPr>
              <a:t>brown</a:t>
            </a:r>
            <a:r>
              <a:rPr lang="en-IN" b="0" i="0" dirty="0">
                <a:effectLst/>
              </a:rPr>
              <a:t>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effectLst/>
            </a:endParaRP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Graphic 6" descr="Mountains">
            <a:extLst>
              <a:ext uri="{FF2B5EF4-FFF2-40B4-BE49-F238E27FC236}">
                <a16:creationId xmlns:a16="http://schemas.microsoft.com/office/drawing/2014/main" id="{83925DCC-F0CF-B13D-E524-E1C61A5AC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0137" y="2501159"/>
            <a:ext cx="3410926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6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CCE1968-3EE3-434D-ADC1-B9117837F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536D28F-37AD-4F3A-9DE3-5DB42C78A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508EF9F-95C8-0668-4D17-411A4873F29C}"/>
              </a:ext>
            </a:extLst>
          </p:cNvPr>
          <p:cNvSpPr txBox="1"/>
          <p:nvPr/>
        </p:nvSpPr>
        <p:spPr>
          <a:xfrm>
            <a:off x="685800" y="975055"/>
            <a:ext cx="3306744" cy="12930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cap="all" dirty="0">
                <a:latin typeface="+mj-lt"/>
                <a:ea typeface="+mj-ea"/>
                <a:cs typeface="+mj-cs"/>
              </a:rPr>
              <a:t>U-Net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CEBEC-D45B-D6F3-703C-C16FA919DA8D}"/>
              </a:ext>
            </a:extLst>
          </p:cNvPr>
          <p:cNvSpPr txBox="1"/>
          <p:nvPr/>
        </p:nvSpPr>
        <p:spPr>
          <a:xfrm>
            <a:off x="685801" y="2413262"/>
            <a:ext cx="3306742" cy="380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CNN architecture for fast and precise </a:t>
            </a:r>
            <a:r>
              <a:rPr lang="en-US" sz="1500" b="1" dirty="0"/>
              <a:t>segmentation</a:t>
            </a:r>
            <a:r>
              <a:rPr lang="en-US" sz="1500" dirty="0"/>
              <a:t> of images.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U-shaped Encoder and Decoder Architecture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/>
              <a:t>Left &gt;&gt; </a:t>
            </a:r>
            <a:r>
              <a:rPr lang="en-US" sz="1500" b="1" i="0" dirty="0">
                <a:effectLst/>
                <a:highlight>
                  <a:srgbClr val="FFFFFF"/>
                </a:highlight>
              </a:rPr>
              <a:t>encoder network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highlight>
                  <a:srgbClr val="FFFFFF"/>
                </a:highlight>
              </a:rPr>
              <a:t>Right &gt;&gt; </a:t>
            </a:r>
            <a:r>
              <a:rPr lang="en-US" sz="1500" b="1" dirty="0">
                <a:highlight>
                  <a:srgbClr val="FFFFFF"/>
                </a:highlight>
              </a:rPr>
              <a:t>Decoder Network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Skip Connections</a:t>
            </a:r>
            <a:endParaRPr lang="en-US" sz="1500" dirty="0">
              <a:highlight>
                <a:srgbClr val="FFFFFF"/>
              </a:highlight>
            </a:endParaRP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sp>
        <p:nvSpPr>
          <p:cNvPr id="17" name="Rounded Rectangle 14">
            <a:extLst>
              <a:ext uri="{FF2B5EF4-FFF2-40B4-BE49-F238E27FC236}">
                <a16:creationId xmlns:a16="http://schemas.microsoft.com/office/drawing/2014/main" id="{0A460548-61E6-441F-A0E8-C3A05EAADE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11D2F094-1E89-B9D0-1BA2-DCD4B0C721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899" b="-2"/>
          <a:stretch/>
        </p:blipFill>
        <p:spPr>
          <a:xfrm>
            <a:off x="4955339" y="1336566"/>
            <a:ext cx="6127287" cy="460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4309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805</TotalTime>
  <Words>844</Words>
  <Application>Microsoft Office PowerPoint</Application>
  <PresentationFormat>Widescreen</PresentationFormat>
  <Paragraphs>123</Paragraphs>
  <Slides>27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9" baseType="lpstr">
      <vt:lpstr>ADLaM Display</vt:lpstr>
      <vt:lpstr>Algerian</vt:lpstr>
      <vt:lpstr>-apple-system</vt:lpstr>
      <vt:lpstr>Aptos</vt:lpstr>
      <vt:lpstr>Arial</vt:lpstr>
      <vt:lpstr>Century Gothic</vt:lpstr>
      <vt:lpstr>Inter</vt:lpstr>
      <vt:lpstr>Roboto</vt:lpstr>
      <vt:lpstr>SegoeUIVariable</vt:lpstr>
      <vt:lpstr>Söhne</vt:lpstr>
      <vt:lpstr>source-serif-pro</vt:lpstr>
      <vt:lpstr>Vapor Trail</vt:lpstr>
      <vt:lpstr>Landslide Detection Using  Satellite Imagery </vt:lpstr>
      <vt:lpstr>Understanding Landslides:  A Global Concern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Landslide Detection  Using  Satellite Imagery&amp; ML</dc:title>
  <dc:creator>Ovi Mondal</dc:creator>
  <cp:lastModifiedBy>Tamal Mallick</cp:lastModifiedBy>
  <cp:revision>6</cp:revision>
  <dcterms:created xsi:type="dcterms:W3CDTF">2024-05-08T06:56:14Z</dcterms:created>
  <dcterms:modified xsi:type="dcterms:W3CDTF">2024-05-10T06:12:08Z</dcterms:modified>
</cp:coreProperties>
</file>